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handoutMasterIdLst>
    <p:handoutMasterId r:id="rId128"/>
  </p:handoutMasterIdLst>
  <p:sldIdLst>
    <p:sldId id="256" r:id="rId2"/>
    <p:sldId id="460" r:id="rId3"/>
    <p:sldId id="459" r:id="rId4"/>
    <p:sldId id="386" r:id="rId5"/>
    <p:sldId id="451" r:id="rId6"/>
    <p:sldId id="455" r:id="rId7"/>
    <p:sldId id="383" r:id="rId8"/>
    <p:sldId id="382" r:id="rId9"/>
    <p:sldId id="446" r:id="rId10"/>
    <p:sldId id="377" r:id="rId11"/>
    <p:sldId id="397" r:id="rId12"/>
    <p:sldId id="398" r:id="rId13"/>
    <p:sldId id="399" r:id="rId14"/>
    <p:sldId id="400" r:id="rId15"/>
    <p:sldId id="401" r:id="rId16"/>
    <p:sldId id="402" r:id="rId17"/>
    <p:sldId id="403" r:id="rId18"/>
    <p:sldId id="385" r:id="rId19"/>
    <p:sldId id="273" r:id="rId20"/>
    <p:sldId id="429" r:id="rId21"/>
    <p:sldId id="355" r:id="rId22"/>
    <p:sldId id="487" r:id="rId23"/>
    <p:sldId id="260" r:id="rId24"/>
    <p:sldId id="360" r:id="rId25"/>
    <p:sldId id="361" r:id="rId26"/>
    <p:sldId id="259" r:id="rId27"/>
    <p:sldId id="261" r:id="rId28"/>
    <p:sldId id="462" r:id="rId29"/>
    <p:sldId id="461" r:id="rId30"/>
    <p:sldId id="471" r:id="rId31"/>
    <p:sldId id="362" r:id="rId32"/>
    <p:sldId id="388" r:id="rId33"/>
    <p:sldId id="352" r:id="rId34"/>
    <p:sldId id="353" r:id="rId35"/>
    <p:sldId id="348" r:id="rId36"/>
    <p:sldId id="474" r:id="rId37"/>
    <p:sldId id="380" r:id="rId38"/>
    <p:sldId id="433" r:id="rId39"/>
    <p:sldId id="349" r:id="rId40"/>
    <p:sldId id="378" r:id="rId41"/>
    <p:sldId id="351" r:id="rId42"/>
    <p:sldId id="434" r:id="rId43"/>
    <p:sldId id="464" r:id="rId44"/>
    <p:sldId id="350" r:id="rId45"/>
    <p:sldId id="363" r:id="rId46"/>
    <p:sldId id="369" r:id="rId47"/>
    <p:sldId id="475" r:id="rId48"/>
    <p:sldId id="470" r:id="rId49"/>
    <p:sldId id="384" r:id="rId50"/>
    <p:sldId id="407" r:id="rId51"/>
    <p:sldId id="468" r:id="rId52"/>
    <p:sldId id="489" r:id="rId53"/>
    <p:sldId id="488" r:id="rId54"/>
    <p:sldId id="449" r:id="rId55"/>
    <p:sldId id="467" r:id="rId56"/>
    <p:sldId id="472" r:id="rId57"/>
    <p:sldId id="448" r:id="rId58"/>
    <p:sldId id="466" r:id="rId59"/>
    <p:sldId id="415" r:id="rId60"/>
    <p:sldId id="410" r:id="rId61"/>
    <p:sldId id="412" r:id="rId62"/>
    <p:sldId id="413" r:id="rId63"/>
    <p:sldId id="458" r:id="rId64"/>
    <p:sldId id="430" r:id="rId65"/>
    <p:sldId id="452" r:id="rId66"/>
    <p:sldId id="463" r:id="rId67"/>
    <p:sldId id="431" r:id="rId68"/>
    <p:sldId id="406" r:id="rId69"/>
    <p:sldId id="408" r:id="rId70"/>
    <p:sldId id="405" r:id="rId71"/>
    <p:sldId id="444" r:id="rId72"/>
    <p:sldId id="443" r:id="rId73"/>
    <p:sldId id="445" r:id="rId74"/>
    <p:sldId id="454" r:id="rId75"/>
    <p:sldId id="439" r:id="rId76"/>
    <p:sldId id="477" r:id="rId77"/>
    <p:sldId id="436" r:id="rId78"/>
    <p:sldId id="478" r:id="rId79"/>
    <p:sldId id="437" r:id="rId80"/>
    <p:sldId id="438" r:id="rId81"/>
    <p:sldId id="347" r:id="rId82"/>
    <p:sldId id="476" r:id="rId83"/>
    <p:sldId id="389" r:id="rId84"/>
    <p:sldId id="456" r:id="rId85"/>
    <p:sldId id="262" r:id="rId86"/>
    <p:sldId id="341" r:id="rId87"/>
    <p:sldId id="482" r:id="rId88"/>
    <p:sldId id="372" r:id="rId89"/>
    <p:sldId id="484" r:id="rId90"/>
    <p:sldId id="480" r:id="rId91"/>
    <p:sldId id="483" r:id="rId92"/>
    <p:sldId id="485" r:id="rId93"/>
    <p:sldId id="421" r:id="rId94"/>
    <p:sldId id="486" r:id="rId95"/>
    <p:sldId id="469" r:id="rId96"/>
    <p:sldId id="428" r:id="rId97"/>
    <p:sldId id="289" r:id="rId98"/>
    <p:sldId id="479" r:id="rId99"/>
    <p:sldId id="364" r:id="rId100"/>
    <p:sldId id="371" r:id="rId101"/>
    <p:sldId id="373" r:id="rId102"/>
    <p:sldId id="374" r:id="rId103"/>
    <p:sldId id="268" r:id="rId104"/>
    <p:sldId id="432" r:id="rId105"/>
    <p:sldId id="417" r:id="rId106"/>
    <p:sldId id="395" r:id="rId107"/>
    <p:sldId id="387" r:id="rId108"/>
    <p:sldId id="426" r:id="rId109"/>
    <p:sldId id="427" r:id="rId110"/>
    <p:sldId id="414" r:id="rId111"/>
    <p:sldId id="376" r:id="rId112"/>
    <p:sldId id="441" r:id="rId113"/>
    <p:sldId id="393" r:id="rId114"/>
    <p:sldId id="345" r:id="rId115"/>
    <p:sldId id="420" r:id="rId116"/>
    <p:sldId id="423" r:id="rId117"/>
    <p:sldId id="381" r:id="rId118"/>
    <p:sldId id="392" r:id="rId119"/>
    <p:sldId id="450" r:id="rId120"/>
    <p:sldId id="425" r:id="rId121"/>
    <p:sldId id="442" r:id="rId122"/>
    <p:sldId id="440" r:id="rId123"/>
    <p:sldId id="368" r:id="rId124"/>
    <p:sldId id="409" r:id="rId125"/>
    <p:sldId id="418" r:id="rId126"/>
  </p:sldIdLst>
  <p:sldSz cx="12192000" cy="6858000"/>
  <p:notesSz cx="666273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744C"/>
    <a:srgbClr val="C35533"/>
    <a:srgbClr val="A74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5" autoAdjust="0"/>
    <p:restoredTop sz="92804" autoAdjust="0"/>
  </p:normalViewPr>
  <p:slideViewPr>
    <p:cSldViewPr snapToGrid="0">
      <p:cViewPr varScale="1">
        <p:scale>
          <a:sx n="101" d="100"/>
          <a:sy n="101" d="100"/>
        </p:scale>
        <p:origin x="80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aume Chervet" userId="e88f94f109999b9b" providerId="LiveId" clId="{71E613C0-FB76-4CC7-88A8-0A1CE033F0AE}"/>
    <pc:docChg chg="custSel modSld">
      <pc:chgData name="Guillaume Chervet" userId="e88f94f109999b9b" providerId="LiveId" clId="{71E613C0-FB76-4CC7-88A8-0A1CE033F0AE}" dt="2017-12-27T15:36:36.669" v="14" actId="1037"/>
      <pc:docMkLst>
        <pc:docMk/>
      </pc:docMkLst>
      <pc:sldChg chg="modSp">
        <pc:chgData name="Guillaume Chervet" userId="e88f94f109999b9b" providerId="LiveId" clId="{71E613C0-FB76-4CC7-88A8-0A1CE033F0AE}" dt="2017-12-27T15:35:47.674" v="1" actId="27636"/>
        <pc:sldMkLst>
          <pc:docMk/>
          <pc:sldMk cId="4109851478" sldId="369"/>
        </pc:sldMkLst>
        <pc:spChg chg="mod">
          <ac:chgData name="Guillaume Chervet" userId="e88f94f109999b9b" providerId="LiveId" clId="{71E613C0-FB76-4CC7-88A8-0A1CE033F0AE}" dt="2017-12-27T15:35:47.674" v="1" actId="27636"/>
          <ac:spMkLst>
            <pc:docMk/>
            <pc:sldMk cId="4109851478" sldId="369"/>
            <ac:spMk id="11" creationId="{00000000-0000-0000-0000-000000000000}"/>
          </ac:spMkLst>
        </pc:spChg>
      </pc:sldChg>
      <pc:sldChg chg="addSp modSp">
        <pc:chgData name="Guillaume Chervet" userId="e88f94f109999b9b" providerId="LiveId" clId="{71E613C0-FB76-4CC7-88A8-0A1CE033F0AE}" dt="2017-12-27T15:36:36.669" v="14" actId="1037"/>
        <pc:sldMkLst>
          <pc:docMk/>
          <pc:sldMk cId="1688350496" sldId="377"/>
        </pc:sldMkLst>
        <pc:picChg chg="mod">
          <ac:chgData name="Guillaume Chervet" userId="e88f94f109999b9b" providerId="LiveId" clId="{71E613C0-FB76-4CC7-88A8-0A1CE033F0AE}" dt="2017-12-27T15:36:36.669" v="14" actId="1037"/>
          <ac:picMkLst>
            <pc:docMk/>
            <pc:sldMk cId="1688350496" sldId="377"/>
            <ac:picMk id="23" creationId="{00000000-0000-0000-0000-000000000000}"/>
          </ac:picMkLst>
        </pc:picChg>
        <pc:cxnChg chg="mod">
          <ac:chgData name="Guillaume Chervet" userId="e88f94f109999b9b" providerId="LiveId" clId="{71E613C0-FB76-4CC7-88A8-0A1CE033F0AE}" dt="2017-12-27T15:35:47.294" v="0" actId="14100"/>
          <ac:cxnSpMkLst>
            <pc:docMk/>
            <pc:sldMk cId="1688350496" sldId="377"/>
            <ac:cxnSpMk id="11" creationId="{00000000-0000-0000-0000-000000000000}"/>
          </ac:cxnSpMkLst>
        </pc:cxnChg>
        <pc:cxnChg chg="add mod">
          <ac:chgData name="Guillaume Chervet" userId="e88f94f109999b9b" providerId="LiveId" clId="{71E613C0-FB76-4CC7-88A8-0A1CE033F0AE}" dt="2017-12-27T15:36:01.554" v="5" actId="693"/>
          <ac:cxnSpMkLst>
            <pc:docMk/>
            <pc:sldMk cId="1688350496" sldId="377"/>
            <ac:cxnSpMk id="24" creationId="{972AFFBF-6F3B-445A-88A0-950806F3F660}"/>
          </ac:cxnSpMkLst>
        </pc:cxnChg>
        <pc:cxnChg chg="add mod">
          <ac:chgData name="Guillaume Chervet" userId="e88f94f109999b9b" providerId="LiveId" clId="{71E613C0-FB76-4CC7-88A8-0A1CE033F0AE}" dt="2017-12-27T15:36:36.669" v="14" actId="1037"/>
          <ac:cxnSpMkLst>
            <pc:docMk/>
            <pc:sldMk cId="1688350496" sldId="377"/>
            <ac:cxnSpMk id="27" creationId="{F39CD016-3E29-4C20-B0BC-82F8C0E6C6E2}"/>
          </ac:cxnSpMkLst>
        </pc:cxnChg>
        <pc:cxnChg chg="mod">
          <ac:chgData name="Guillaume Chervet" userId="e88f94f109999b9b" providerId="LiveId" clId="{71E613C0-FB76-4CC7-88A8-0A1CE033F0AE}" dt="2017-12-27T15:36:36.669" v="14" actId="1037"/>
          <ac:cxnSpMkLst>
            <pc:docMk/>
            <pc:sldMk cId="1688350496" sldId="377"/>
            <ac:cxnSpMk id="28" creationId="{00000000-0000-0000-0000-000000000000}"/>
          </ac:cxnSpMkLst>
        </pc:cxnChg>
      </pc:sldChg>
    </pc:docChg>
  </pc:docChgLst>
  <pc:docChgLst>
    <pc:chgData name="Guillaume Chervet" userId="e88f94f109999b9b" providerId="LiveId" clId="{C2CE20F2-BFBF-49E6-BE79-32E5AA6AD9D9}"/>
    <pc:docChg chg="undo custSel addSld delSld modSld">
      <pc:chgData name="Guillaume Chervet" userId="e88f94f109999b9b" providerId="LiveId" clId="{C2CE20F2-BFBF-49E6-BE79-32E5AA6AD9D9}" dt="2018-02-16T09:47:18.805" v="1021" actId="20577"/>
      <pc:docMkLst>
        <pc:docMk/>
      </pc:docMkLst>
      <pc:sldChg chg="modSp">
        <pc:chgData name="Guillaume Chervet" userId="e88f94f109999b9b" providerId="LiveId" clId="{C2CE20F2-BFBF-49E6-BE79-32E5AA6AD9D9}" dt="2018-02-16T08:21:22.112" v="9" actId="313"/>
        <pc:sldMkLst>
          <pc:docMk/>
          <pc:sldMk cId="3336855111" sldId="256"/>
        </pc:sldMkLst>
        <pc:spChg chg="mod">
          <ac:chgData name="Guillaume Chervet" userId="e88f94f109999b9b" providerId="LiveId" clId="{C2CE20F2-BFBF-49E6-BE79-32E5AA6AD9D9}" dt="2018-02-16T08:21:22.112" v="9" actId="313"/>
          <ac:spMkLst>
            <pc:docMk/>
            <pc:sldMk cId="3336855111" sldId="256"/>
            <ac:spMk id="3" creationId="{00000000-0000-0000-0000-000000000000}"/>
          </ac:spMkLst>
        </pc:spChg>
      </pc:sldChg>
      <pc:sldChg chg="modSp">
        <pc:chgData name="Guillaume Chervet" userId="e88f94f109999b9b" providerId="LiveId" clId="{C2CE20F2-BFBF-49E6-BE79-32E5AA6AD9D9}" dt="2018-02-16T09:17:21.552" v="205" actId="1038"/>
        <pc:sldMkLst>
          <pc:docMk/>
          <pc:sldMk cId="3766521457" sldId="262"/>
        </pc:sldMkLst>
        <pc:spChg chg="mod">
          <ac:chgData name="Guillaume Chervet" userId="e88f94f109999b9b" providerId="LiveId" clId="{C2CE20F2-BFBF-49E6-BE79-32E5AA6AD9D9}" dt="2018-02-16T09:17:15.184" v="194" actId="27636"/>
          <ac:spMkLst>
            <pc:docMk/>
            <pc:sldMk cId="3766521457" sldId="262"/>
            <ac:spMk id="3" creationId="{00000000-0000-0000-0000-000000000000}"/>
          </ac:spMkLst>
        </pc:spChg>
        <pc:picChg chg="mod">
          <ac:chgData name="Guillaume Chervet" userId="e88f94f109999b9b" providerId="LiveId" clId="{C2CE20F2-BFBF-49E6-BE79-32E5AA6AD9D9}" dt="2018-02-16T09:17:21.552" v="205" actId="1038"/>
          <ac:picMkLst>
            <pc:docMk/>
            <pc:sldMk cId="3766521457" sldId="262"/>
            <ac:picMk id="2051" creationId="{00000000-0000-0000-0000-000000000000}"/>
          </ac:picMkLst>
        </pc:picChg>
      </pc:sldChg>
      <pc:sldChg chg="modSp">
        <pc:chgData name="Guillaume Chervet" userId="e88f94f109999b9b" providerId="LiveId" clId="{C2CE20F2-BFBF-49E6-BE79-32E5AA6AD9D9}" dt="2018-02-16T09:19:35.556" v="206" actId="20577"/>
        <pc:sldMkLst>
          <pc:docMk/>
          <pc:sldMk cId="707037730" sldId="341"/>
        </pc:sldMkLst>
        <pc:spChg chg="mod">
          <ac:chgData name="Guillaume Chervet" userId="e88f94f109999b9b" providerId="LiveId" clId="{C2CE20F2-BFBF-49E6-BE79-32E5AA6AD9D9}" dt="2018-02-16T09:19:35.556" v="206" actId="20577"/>
          <ac:spMkLst>
            <pc:docMk/>
            <pc:sldMk cId="707037730" sldId="341"/>
            <ac:spMk id="3" creationId="{00000000-0000-0000-0000-000000000000}"/>
          </ac:spMkLst>
        </pc:spChg>
      </pc:sldChg>
      <pc:sldChg chg="modSp">
        <pc:chgData name="Guillaume Chervet" userId="e88f94f109999b9b" providerId="LiveId" clId="{C2CE20F2-BFBF-49E6-BE79-32E5AA6AD9D9}" dt="2018-02-16T09:15:12.336" v="191" actId="20577"/>
        <pc:sldMkLst>
          <pc:docMk/>
          <pc:sldMk cId="1406756257" sldId="342"/>
        </pc:sldMkLst>
        <pc:graphicFrameChg chg="modGraphic">
          <ac:chgData name="Guillaume Chervet" userId="e88f94f109999b9b" providerId="LiveId" clId="{C2CE20F2-BFBF-49E6-BE79-32E5AA6AD9D9}" dt="2018-02-16T09:15:12.336" v="191" actId="20577"/>
          <ac:graphicFrameMkLst>
            <pc:docMk/>
            <pc:sldMk cId="1406756257" sldId="342"/>
            <ac:graphicFrameMk id="8" creationId="{00000000-0000-0000-0000-000000000000}"/>
          </ac:graphicFrameMkLst>
        </pc:graphicFrameChg>
      </pc:sldChg>
      <pc:sldChg chg="modSp">
        <pc:chgData name="Guillaume Chervet" userId="e88f94f109999b9b" providerId="LiveId" clId="{C2CE20F2-BFBF-49E6-BE79-32E5AA6AD9D9}" dt="2018-02-16T08:35:29.020" v="20" actId="113"/>
        <pc:sldMkLst>
          <pc:docMk/>
          <pc:sldMk cId="2557405481" sldId="355"/>
        </pc:sldMkLst>
        <pc:spChg chg="mod">
          <ac:chgData name="Guillaume Chervet" userId="e88f94f109999b9b" providerId="LiveId" clId="{C2CE20F2-BFBF-49E6-BE79-32E5AA6AD9D9}" dt="2018-02-16T08:35:29.020" v="20" actId="113"/>
          <ac:spMkLst>
            <pc:docMk/>
            <pc:sldMk cId="2557405481" sldId="355"/>
            <ac:spMk id="3" creationId="{00000000-0000-0000-0000-000000000000}"/>
          </ac:spMkLst>
        </pc:spChg>
      </pc:sldChg>
      <pc:sldChg chg="modSp">
        <pc:chgData name="Guillaume Chervet" userId="e88f94f109999b9b" providerId="LiveId" clId="{C2CE20F2-BFBF-49E6-BE79-32E5AA6AD9D9}" dt="2018-02-16T09:17:04.667" v="192" actId="20577"/>
        <pc:sldMkLst>
          <pc:docMk/>
          <pc:sldMk cId="1566039961" sldId="368"/>
        </pc:sldMkLst>
        <pc:spChg chg="mod">
          <ac:chgData name="Guillaume Chervet" userId="e88f94f109999b9b" providerId="LiveId" clId="{C2CE20F2-BFBF-49E6-BE79-32E5AA6AD9D9}" dt="2018-02-16T09:17:04.667" v="192" actId="20577"/>
          <ac:spMkLst>
            <pc:docMk/>
            <pc:sldMk cId="1566039961" sldId="368"/>
            <ac:spMk id="4" creationId="{00000000-0000-0000-0000-000000000000}"/>
          </ac:spMkLst>
        </pc:spChg>
      </pc:sldChg>
      <pc:sldChg chg="modSp">
        <pc:chgData name="Guillaume Chervet" userId="e88f94f109999b9b" providerId="LiveId" clId="{C2CE20F2-BFBF-49E6-BE79-32E5AA6AD9D9}" dt="2018-02-16T09:13:44.212" v="179" actId="20577"/>
        <pc:sldMkLst>
          <pc:docMk/>
          <pc:sldMk cId="1982493677" sldId="370"/>
        </pc:sldMkLst>
        <pc:spChg chg="mod">
          <ac:chgData name="Guillaume Chervet" userId="e88f94f109999b9b" providerId="LiveId" clId="{C2CE20F2-BFBF-49E6-BE79-32E5AA6AD9D9}" dt="2018-02-16T09:13:44.212" v="179" actId="20577"/>
          <ac:spMkLst>
            <pc:docMk/>
            <pc:sldMk cId="1982493677" sldId="370"/>
            <ac:spMk id="4" creationId="{00000000-0000-0000-0000-000000000000}"/>
          </ac:spMkLst>
        </pc:spChg>
      </pc:sldChg>
      <pc:sldChg chg="modSp">
        <pc:chgData name="Guillaume Chervet" userId="e88f94f109999b9b" providerId="LiveId" clId="{C2CE20F2-BFBF-49E6-BE79-32E5AA6AD9D9}" dt="2018-02-16T09:32:21.530" v="368" actId="20577"/>
        <pc:sldMkLst>
          <pc:docMk/>
          <pc:sldMk cId="297417198" sldId="372"/>
        </pc:sldMkLst>
        <pc:spChg chg="mod">
          <ac:chgData name="Guillaume Chervet" userId="e88f94f109999b9b" providerId="LiveId" clId="{C2CE20F2-BFBF-49E6-BE79-32E5AA6AD9D9}" dt="2018-02-16T09:32:21.530" v="368" actId="20577"/>
          <ac:spMkLst>
            <pc:docMk/>
            <pc:sldMk cId="297417198" sldId="372"/>
            <ac:spMk id="3" creationId="{00000000-0000-0000-0000-000000000000}"/>
          </ac:spMkLst>
        </pc:spChg>
      </pc:sldChg>
      <pc:sldChg chg="modSp">
        <pc:chgData name="Guillaume Chervet" userId="e88f94f109999b9b" providerId="LiveId" clId="{C2CE20F2-BFBF-49E6-BE79-32E5AA6AD9D9}" dt="2018-02-16T08:52:24.759" v="161" actId="20577"/>
        <pc:sldMkLst>
          <pc:docMk/>
          <pc:sldMk cId="2574685482" sldId="379"/>
        </pc:sldMkLst>
        <pc:spChg chg="mod">
          <ac:chgData name="Guillaume Chervet" userId="e88f94f109999b9b" providerId="LiveId" clId="{C2CE20F2-BFBF-49E6-BE79-32E5AA6AD9D9}" dt="2018-02-16T08:52:24.759" v="161" actId="20577"/>
          <ac:spMkLst>
            <pc:docMk/>
            <pc:sldMk cId="2574685482" sldId="379"/>
            <ac:spMk id="4" creationId="{00000000-0000-0000-0000-000000000000}"/>
          </ac:spMkLst>
        </pc:spChg>
      </pc:sldChg>
      <pc:sldChg chg="modSp">
        <pc:chgData name="Guillaume Chervet" userId="e88f94f109999b9b" providerId="LiveId" clId="{C2CE20F2-BFBF-49E6-BE79-32E5AA6AD9D9}" dt="2018-02-16T08:43:21.951" v="26" actId="20577"/>
        <pc:sldMkLst>
          <pc:docMk/>
          <pc:sldMk cId="1600913255" sldId="380"/>
        </pc:sldMkLst>
        <pc:spChg chg="mod">
          <ac:chgData name="Guillaume Chervet" userId="e88f94f109999b9b" providerId="LiveId" clId="{C2CE20F2-BFBF-49E6-BE79-32E5AA6AD9D9}" dt="2018-02-16T08:43:21.951" v="26" actId="20577"/>
          <ac:spMkLst>
            <pc:docMk/>
            <pc:sldMk cId="1600913255" sldId="380"/>
            <ac:spMk id="4" creationId="{00000000-0000-0000-0000-000000000000}"/>
          </ac:spMkLst>
        </pc:spChg>
      </pc:sldChg>
      <pc:sldChg chg="modSp">
        <pc:chgData name="Guillaume Chervet" userId="e88f94f109999b9b" providerId="LiveId" clId="{C2CE20F2-BFBF-49E6-BE79-32E5AA6AD9D9}" dt="2018-02-16T09:33:14.263" v="377" actId="20577"/>
        <pc:sldMkLst>
          <pc:docMk/>
          <pc:sldMk cId="4106703965" sldId="391"/>
        </pc:sldMkLst>
        <pc:spChg chg="mod">
          <ac:chgData name="Guillaume Chervet" userId="e88f94f109999b9b" providerId="LiveId" clId="{C2CE20F2-BFBF-49E6-BE79-32E5AA6AD9D9}" dt="2018-02-16T09:33:14.263" v="377" actId="20577"/>
          <ac:spMkLst>
            <pc:docMk/>
            <pc:sldMk cId="4106703965" sldId="391"/>
            <ac:spMk id="3" creationId="{00000000-0000-0000-0000-000000000000}"/>
          </ac:spMkLst>
        </pc:spChg>
      </pc:sldChg>
      <pc:sldChg chg="modSp">
        <pc:chgData name="Guillaume Chervet" userId="e88f94f109999b9b" providerId="LiveId" clId="{C2CE20F2-BFBF-49E6-BE79-32E5AA6AD9D9}" dt="2018-02-16T08:54:52.455" v="171" actId="20577"/>
        <pc:sldMkLst>
          <pc:docMk/>
          <pc:sldMk cId="3117707736" sldId="392"/>
        </pc:sldMkLst>
        <pc:spChg chg="mod">
          <ac:chgData name="Guillaume Chervet" userId="e88f94f109999b9b" providerId="LiveId" clId="{C2CE20F2-BFBF-49E6-BE79-32E5AA6AD9D9}" dt="2018-02-16T08:54:52.455" v="171" actId="20577"/>
          <ac:spMkLst>
            <pc:docMk/>
            <pc:sldMk cId="3117707736" sldId="392"/>
            <ac:spMk id="6" creationId="{00000000-0000-0000-0000-000000000000}"/>
          </ac:spMkLst>
        </pc:spChg>
      </pc:sldChg>
      <pc:sldChg chg="del">
        <pc:chgData name="Guillaume Chervet" userId="e88f94f109999b9b" providerId="LiveId" clId="{C2CE20F2-BFBF-49E6-BE79-32E5AA6AD9D9}" dt="2018-02-16T08:27:16.040" v="17" actId="2696"/>
        <pc:sldMkLst>
          <pc:docMk/>
          <pc:sldMk cId="729471999" sldId="394"/>
        </pc:sldMkLst>
      </pc:sldChg>
      <pc:sldChg chg="modSp">
        <pc:chgData name="Guillaume Chervet" userId="e88f94f109999b9b" providerId="LiveId" clId="{C2CE20F2-BFBF-49E6-BE79-32E5AA6AD9D9}" dt="2018-02-16T08:25:14.237" v="16" actId="20577"/>
        <pc:sldMkLst>
          <pc:docMk/>
          <pc:sldMk cId="2919905513" sldId="395"/>
        </pc:sldMkLst>
        <pc:spChg chg="mod">
          <ac:chgData name="Guillaume Chervet" userId="e88f94f109999b9b" providerId="LiveId" clId="{C2CE20F2-BFBF-49E6-BE79-32E5AA6AD9D9}" dt="2018-02-16T08:25:14.237" v="16" actId="20577"/>
          <ac:spMkLst>
            <pc:docMk/>
            <pc:sldMk cId="2919905513" sldId="395"/>
            <ac:spMk id="3" creationId="{00000000-0000-0000-0000-000000000000}"/>
          </ac:spMkLst>
        </pc:spChg>
      </pc:sldChg>
      <pc:sldChg chg="modSp add">
        <pc:chgData name="Guillaume Chervet" userId="e88f94f109999b9b" providerId="LiveId" clId="{C2CE20F2-BFBF-49E6-BE79-32E5AA6AD9D9}" dt="2018-02-16T09:47:18.805" v="1021" actId="20577"/>
        <pc:sldMkLst>
          <pc:docMk/>
          <pc:sldMk cId="633296937" sldId="396"/>
        </pc:sldMkLst>
        <pc:spChg chg="mod">
          <ac:chgData name="Guillaume Chervet" userId="e88f94f109999b9b" providerId="LiveId" clId="{C2CE20F2-BFBF-49E6-BE79-32E5AA6AD9D9}" dt="2018-02-16T09:36:42.635" v="381" actId="20577"/>
          <ac:spMkLst>
            <pc:docMk/>
            <pc:sldMk cId="633296937" sldId="396"/>
            <ac:spMk id="2" creationId="{00000000-0000-0000-0000-000000000000}"/>
          </ac:spMkLst>
        </pc:spChg>
        <pc:spChg chg="mod">
          <ac:chgData name="Guillaume Chervet" userId="e88f94f109999b9b" providerId="LiveId" clId="{C2CE20F2-BFBF-49E6-BE79-32E5AA6AD9D9}" dt="2018-02-16T09:47:18.805" v="1021" actId="20577"/>
          <ac:spMkLst>
            <pc:docMk/>
            <pc:sldMk cId="633296937" sldId="39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sz="quarter" idx="1"/>
          </p:nvPr>
        </p:nvSpPr>
        <p:spPr>
          <a:xfrm>
            <a:off x="3774010" y="0"/>
            <a:ext cx="2887187" cy="498056"/>
          </a:xfrm>
          <a:prstGeom prst="rect">
            <a:avLst/>
          </a:prstGeom>
        </p:spPr>
        <p:txBody>
          <a:bodyPr vert="horz" lIns="94790" tIns="47395" rIns="94790" bIns="47395" rtlCol="0"/>
          <a:lstStyle>
            <a:lvl1pPr algn="r">
              <a:defRPr sz="1300"/>
            </a:lvl1pPr>
          </a:lstStyle>
          <a:p>
            <a:fld id="{92C0ECB4-1DA6-4958-A0CF-A11808127F66}" type="datetimeFigureOut">
              <a:rPr lang="fr-FR" smtClean="0"/>
              <a:t>04/04/2019</a:t>
            </a:fld>
            <a:endParaRPr lang="fr-FR"/>
          </a:p>
        </p:txBody>
      </p:sp>
      <p:sp>
        <p:nvSpPr>
          <p:cNvPr id="4" name="Espace réservé du pied de page 3"/>
          <p:cNvSpPr>
            <a:spLocks noGrp="1"/>
          </p:cNvSpPr>
          <p:nvPr>
            <p:ph type="ftr" sz="quarter" idx="2"/>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3774010" y="9428584"/>
            <a:ext cx="2887187" cy="498055"/>
          </a:xfrm>
          <a:prstGeom prst="rect">
            <a:avLst/>
          </a:prstGeom>
        </p:spPr>
        <p:txBody>
          <a:bodyPr vert="horz" lIns="94790" tIns="47395" rIns="94790" bIns="47395" rtlCol="0" anchor="b"/>
          <a:lstStyle>
            <a:lvl1pPr algn="r">
              <a:defRPr sz="1300"/>
            </a:lvl1pPr>
          </a:lstStyle>
          <a:p>
            <a:fld id="{6D4D9825-B818-4987-A363-A75C9161194C}" type="slidenum">
              <a:rPr lang="fr-FR" smtClean="0"/>
              <a:t>‹N°›</a:t>
            </a:fld>
            <a:endParaRPr lang="fr-FR"/>
          </a:p>
        </p:txBody>
      </p:sp>
    </p:spTree>
    <p:extLst>
      <p:ext uri="{BB962C8B-B14F-4D97-AF65-F5344CB8AC3E}">
        <p14:creationId xmlns:p14="http://schemas.microsoft.com/office/powerpoint/2010/main" val="354464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7187" cy="498056"/>
          </a:xfrm>
          <a:prstGeom prst="rect">
            <a:avLst/>
          </a:prstGeom>
        </p:spPr>
        <p:txBody>
          <a:bodyPr vert="horz" lIns="94790" tIns="47395" rIns="94790" bIns="47395" rtlCol="0"/>
          <a:lstStyle>
            <a:lvl1pPr algn="l">
              <a:defRPr sz="1300"/>
            </a:lvl1pPr>
          </a:lstStyle>
          <a:p>
            <a:endParaRPr lang="fr-FR"/>
          </a:p>
        </p:txBody>
      </p:sp>
      <p:sp>
        <p:nvSpPr>
          <p:cNvPr id="3" name="Espace réservé de la date 2"/>
          <p:cNvSpPr>
            <a:spLocks noGrp="1"/>
          </p:cNvSpPr>
          <p:nvPr>
            <p:ph type="dt" idx="1"/>
          </p:nvPr>
        </p:nvSpPr>
        <p:spPr>
          <a:xfrm>
            <a:off x="3774010" y="0"/>
            <a:ext cx="2887187" cy="498056"/>
          </a:xfrm>
          <a:prstGeom prst="rect">
            <a:avLst/>
          </a:prstGeom>
        </p:spPr>
        <p:txBody>
          <a:bodyPr vert="horz" lIns="94790" tIns="47395" rIns="94790" bIns="47395" rtlCol="0"/>
          <a:lstStyle>
            <a:lvl1pPr algn="r">
              <a:defRPr sz="1300"/>
            </a:lvl1pPr>
          </a:lstStyle>
          <a:p>
            <a:fld id="{79251E60-887E-4FF0-8411-14E4694F24DF}" type="datetimeFigureOut">
              <a:rPr lang="fr-FR" smtClean="0"/>
              <a:t>04/04/2019</a:t>
            </a:fld>
            <a:endParaRPr lang="fr-FR"/>
          </a:p>
        </p:txBody>
      </p:sp>
      <p:sp>
        <p:nvSpPr>
          <p:cNvPr id="4" name="Espace réservé de l'image des diapositives 3"/>
          <p:cNvSpPr>
            <a:spLocks noGrp="1" noRot="1" noChangeAspect="1"/>
          </p:cNvSpPr>
          <p:nvPr>
            <p:ph type="sldImg" idx="2"/>
          </p:nvPr>
        </p:nvSpPr>
        <p:spPr>
          <a:xfrm>
            <a:off x="354013" y="1241425"/>
            <a:ext cx="5954712" cy="3349625"/>
          </a:xfrm>
          <a:prstGeom prst="rect">
            <a:avLst/>
          </a:prstGeom>
          <a:noFill/>
          <a:ln w="12700">
            <a:solidFill>
              <a:prstClr val="black"/>
            </a:solidFill>
          </a:ln>
        </p:spPr>
        <p:txBody>
          <a:bodyPr vert="horz" lIns="94790" tIns="47395" rIns="94790" bIns="47395" rtlCol="0" anchor="ctr"/>
          <a:lstStyle/>
          <a:p>
            <a:endParaRPr lang="fr-FR"/>
          </a:p>
        </p:txBody>
      </p:sp>
      <p:sp>
        <p:nvSpPr>
          <p:cNvPr id="5" name="Espace réservé des notes 4"/>
          <p:cNvSpPr>
            <a:spLocks noGrp="1"/>
          </p:cNvSpPr>
          <p:nvPr>
            <p:ph type="body" sz="quarter" idx="3"/>
          </p:nvPr>
        </p:nvSpPr>
        <p:spPr>
          <a:xfrm>
            <a:off x="666274" y="4777194"/>
            <a:ext cx="5330190" cy="3908614"/>
          </a:xfrm>
          <a:prstGeom prst="rect">
            <a:avLst/>
          </a:prstGeom>
        </p:spPr>
        <p:txBody>
          <a:bodyPr vert="horz" lIns="94790" tIns="47395" rIns="94790" bIns="47395"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7187" cy="498055"/>
          </a:xfrm>
          <a:prstGeom prst="rect">
            <a:avLst/>
          </a:prstGeom>
        </p:spPr>
        <p:txBody>
          <a:bodyPr vert="horz" lIns="94790" tIns="47395" rIns="94790" bIns="47395"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774010" y="9428584"/>
            <a:ext cx="2887187" cy="498055"/>
          </a:xfrm>
          <a:prstGeom prst="rect">
            <a:avLst/>
          </a:prstGeom>
        </p:spPr>
        <p:txBody>
          <a:bodyPr vert="horz" lIns="94790" tIns="47395" rIns="94790" bIns="47395" rtlCol="0" anchor="b"/>
          <a:lstStyle>
            <a:lvl1pPr algn="r">
              <a:defRPr sz="1300"/>
            </a:lvl1pPr>
          </a:lstStyle>
          <a:p>
            <a:fld id="{41EB770E-9F5C-44F4-BEAD-89B26D889570}" type="slidenum">
              <a:rPr lang="fr-FR" smtClean="0"/>
              <a:t>‹N°›</a:t>
            </a:fld>
            <a:endParaRPr lang="fr-FR"/>
          </a:p>
        </p:txBody>
      </p:sp>
    </p:spTree>
    <p:extLst>
      <p:ext uri="{BB962C8B-B14F-4D97-AF65-F5344CB8AC3E}">
        <p14:creationId xmlns:p14="http://schemas.microsoft.com/office/powerpoint/2010/main" val="393013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a:t>
            </a:fld>
            <a:endParaRPr lang="fr-FR"/>
          </a:p>
        </p:txBody>
      </p:sp>
    </p:spTree>
    <p:extLst>
      <p:ext uri="{BB962C8B-B14F-4D97-AF65-F5344CB8AC3E}">
        <p14:creationId xmlns:p14="http://schemas.microsoft.com/office/powerpoint/2010/main" val="2785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52</a:t>
            </a:fld>
            <a:endParaRPr lang="fr-FR"/>
          </a:p>
        </p:txBody>
      </p:sp>
    </p:spTree>
    <p:extLst>
      <p:ext uri="{BB962C8B-B14F-4D97-AF65-F5344CB8AC3E}">
        <p14:creationId xmlns:p14="http://schemas.microsoft.com/office/powerpoint/2010/main" val="2980743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53</a:t>
            </a:fld>
            <a:endParaRPr lang="fr-FR"/>
          </a:p>
        </p:txBody>
      </p:sp>
    </p:spTree>
    <p:extLst>
      <p:ext uri="{BB962C8B-B14F-4D97-AF65-F5344CB8AC3E}">
        <p14:creationId xmlns:p14="http://schemas.microsoft.com/office/powerpoint/2010/main" val="3410958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95</a:t>
            </a:fld>
            <a:endParaRPr lang="fr-FR"/>
          </a:p>
        </p:txBody>
      </p:sp>
    </p:spTree>
    <p:extLst>
      <p:ext uri="{BB962C8B-B14F-4D97-AF65-F5344CB8AC3E}">
        <p14:creationId xmlns:p14="http://schemas.microsoft.com/office/powerpoint/2010/main" val="2498546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97</a:t>
            </a:fld>
            <a:endParaRPr lang="fr-FR"/>
          </a:p>
        </p:txBody>
      </p:sp>
    </p:spTree>
    <p:extLst>
      <p:ext uri="{BB962C8B-B14F-4D97-AF65-F5344CB8AC3E}">
        <p14:creationId xmlns:p14="http://schemas.microsoft.com/office/powerpoint/2010/main" val="2760842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109</a:t>
            </a:fld>
            <a:endParaRPr lang="fr-FR"/>
          </a:p>
        </p:txBody>
      </p:sp>
    </p:spTree>
    <p:extLst>
      <p:ext uri="{BB962C8B-B14F-4D97-AF65-F5344CB8AC3E}">
        <p14:creationId xmlns:p14="http://schemas.microsoft.com/office/powerpoint/2010/main" val="4195754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1EB770E-9F5C-44F4-BEAD-89B26D889570}" type="slidenum">
              <a:rPr lang="fr-FR" smtClean="0"/>
              <a:t>115</a:t>
            </a:fld>
            <a:endParaRPr lang="fr-FR"/>
          </a:p>
        </p:txBody>
      </p:sp>
    </p:spTree>
    <p:extLst>
      <p:ext uri="{BB962C8B-B14F-4D97-AF65-F5344CB8AC3E}">
        <p14:creationId xmlns:p14="http://schemas.microsoft.com/office/powerpoint/2010/main" val="3354805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125</a:t>
            </a:fld>
            <a:endParaRPr lang="fr-FR"/>
          </a:p>
        </p:txBody>
      </p:sp>
    </p:spTree>
    <p:extLst>
      <p:ext uri="{BB962C8B-B14F-4D97-AF65-F5344CB8AC3E}">
        <p14:creationId xmlns:p14="http://schemas.microsoft.com/office/powerpoint/2010/main" val="187515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3</a:t>
            </a:fld>
            <a:endParaRPr lang="fr-FR"/>
          </a:p>
        </p:txBody>
      </p:sp>
    </p:spTree>
    <p:extLst>
      <p:ext uri="{BB962C8B-B14F-4D97-AF65-F5344CB8AC3E}">
        <p14:creationId xmlns:p14="http://schemas.microsoft.com/office/powerpoint/2010/main" val="41711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18</a:t>
            </a:fld>
            <a:endParaRPr lang="fr-FR"/>
          </a:p>
        </p:txBody>
      </p:sp>
    </p:spTree>
    <p:extLst>
      <p:ext uri="{BB962C8B-B14F-4D97-AF65-F5344CB8AC3E}">
        <p14:creationId xmlns:p14="http://schemas.microsoft.com/office/powerpoint/2010/main" val="312663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28</a:t>
            </a:fld>
            <a:endParaRPr lang="fr-FR"/>
          </a:p>
        </p:txBody>
      </p:sp>
    </p:spTree>
    <p:extLst>
      <p:ext uri="{BB962C8B-B14F-4D97-AF65-F5344CB8AC3E}">
        <p14:creationId xmlns:p14="http://schemas.microsoft.com/office/powerpoint/2010/main" val="2024260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29</a:t>
            </a:fld>
            <a:endParaRPr lang="fr-FR"/>
          </a:p>
        </p:txBody>
      </p:sp>
    </p:spTree>
    <p:extLst>
      <p:ext uri="{BB962C8B-B14F-4D97-AF65-F5344CB8AC3E}">
        <p14:creationId xmlns:p14="http://schemas.microsoft.com/office/powerpoint/2010/main" val="277095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B770E-9F5C-44F4-BEAD-89B26D889570}" type="slidenum">
              <a:rPr lang="fr-FR" smtClean="0"/>
              <a:t>30</a:t>
            </a:fld>
            <a:endParaRPr lang="fr-FR"/>
          </a:p>
        </p:txBody>
      </p:sp>
    </p:spTree>
    <p:extLst>
      <p:ext uri="{BB962C8B-B14F-4D97-AF65-F5344CB8AC3E}">
        <p14:creationId xmlns:p14="http://schemas.microsoft.com/office/powerpoint/2010/main" val="368912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B770E-9F5C-44F4-BEAD-89B26D889570}" type="slidenum">
              <a:rPr lang="fr-FR" smtClean="0"/>
              <a:t>40</a:t>
            </a:fld>
            <a:endParaRPr lang="fr-FR"/>
          </a:p>
        </p:txBody>
      </p:sp>
    </p:spTree>
    <p:extLst>
      <p:ext uri="{BB962C8B-B14F-4D97-AF65-F5344CB8AC3E}">
        <p14:creationId xmlns:p14="http://schemas.microsoft.com/office/powerpoint/2010/main" val="371364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43</a:t>
            </a:fld>
            <a:endParaRPr lang="fr-FR"/>
          </a:p>
        </p:txBody>
      </p:sp>
    </p:spTree>
    <p:extLst>
      <p:ext uri="{BB962C8B-B14F-4D97-AF65-F5344CB8AC3E}">
        <p14:creationId xmlns:p14="http://schemas.microsoft.com/office/powerpoint/2010/main" val="85455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EB770E-9F5C-44F4-BEAD-89B26D889570}" type="slidenum">
              <a:rPr lang="fr-FR" smtClean="0"/>
              <a:t>51</a:t>
            </a:fld>
            <a:endParaRPr lang="fr-FR"/>
          </a:p>
        </p:txBody>
      </p:sp>
    </p:spTree>
    <p:extLst>
      <p:ext uri="{BB962C8B-B14F-4D97-AF65-F5344CB8AC3E}">
        <p14:creationId xmlns:p14="http://schemas.microsoft.com/office/powerpoint/2010/main" val="327781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D8DA6A-E332-4F44-A7D2-8F4CF34CC12E}" type="datetime1">
              <a:rPr lang="fr-FR" smtClean="0"/>
              <a:t>04/04/2019</a:t>
            </a:fld>
            <a:endParaRPr lang="fr-FR"/>
          </a:p>
        </p:txBody>
      </p:sp>
      <p:sp>
        <p:nvSpPr>
          <p:cNvPr id="5" name="Espace réservé du pied de page 4"/>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146443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5496462-926F-4E67-AAAE-B88F0984169C}" type="datetime1">
              <a:rPr lang="fr-FR" smtClean="0"/>
              <a:t>04/04/2019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343831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506E9E2-0E89-4306-8ECC-CBA3342BD3BE}" type="datetime1">
              <a:rPr lang="fr-FR" smtClean="0"/>
              <a:t>04/04/2019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2482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lvl1pPr>
              <a:defRPr b="1">
                <a:solidFill>
                  <a:schemeClr val="accent1">
                    <a:lumMod val="75000"/>
                  </a:schemeClr>
                </a:solidFill>
              </a:defRPr>
            </a:lvl1pPr>
          </a:lstStyle>
          <a:p>
            <a:r>
              <a:rPr lang="fr-FR" dirty="0"/>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3371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4215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6233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16842B7-5BE0-42D3-A68E-4B9C958A16BA}" type="datetime1">
              <a:rPr lang="fr-FR" smtClean="0"/>
              <a:t>04/04/2019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4201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4F651A2D-4434-45A5-975D-22BC481F14E4}" type="datetime1">
              <a:rPr lang="fr-FR" smtClean="0"/>
              <a:t>04/04/2019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82708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8C0F5D-A627-4FC2-B3B9-0D7E690BC359}" type="datetime1">
              <a:rPr lang="fr-FR" smtClean="0"/>
              <a:t>04/04/2019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99446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CCC28D6C-0D7C-4702-B4D9-18463E1D1007}" type="datetime1">
              <a:rPr lang="fr-FR" smtClean="0"/>
              <a:t>04/04/2019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100009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E8BBF2F9-5F60-437C-BC45-B249DFB82E00}" type="datetime1">
              <a:rPr lang="fr-FR" smtClean="0"/>
              <a:t>04/04/2019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B79E4878-4BCB-449E-94CF-AE2A0F6BB533}" type="slidenum">
              <a:rPr lang="fr-FR" smtClean="0"/>
              <a:t>‹N°›</a:t>
            </a:fld>
            <a:endParaRPr lang="fr-FR"/>
          </a:p>
        </p:txBody>
      </p:sp>
    </p:spTree>
    <p:extLst>
      <p:ext uri="{BB962C8B-B14F-4D97-AF65-F5344CB8AC3E}">
        <p14:creationId xmlns:p14="http://schemas.microsoft.com/office/powerpoint/2010/main" val="214057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F7043-D15A-4604-BA10-86076BDB4698}" type="datetime1">
              <a:rPr lang="fr-FR" smtClean="0"/>
              <a:t>04/04/2019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extLst>
      <p:ext uri="{BB962C8B-B14F-4D97-AF65-F5344CB8AC3E}">
        <p14:creationId xmlns:p14="http://schemas.microsoft.com/office/powerpoint/2010/main" val="363468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twitter.com/guiCherv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hyperlink" Target="http://stateless.co/hal_specification.html"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jsonapi.org/format/"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hyperlink" Target="https://www.tutorialspoint.com/restful/restful_security.htm" TargetMode="External"/><Relationship Id="rId3" Type="http://schemas.openxmlformats.org/officeDocument/2006/relationships/hyperlink" Target="https://martinfowler.com/articles/richardsonMaturityModel.html" TargetMode="External"/><Relationship Id="rId7" Type="http://schemas.openxmlformats.org/officeDocument/2006/relationships/hyperlink" Target="https://www.tutorialspoint.com/restful/restful_caching.htm" TargetMode="External"/><Relationship Id="rId12" Type="http://schemas.openxmlformats.org/officeDocument/2006/relationships/hyperlink" Target="https://fr.wikipedia.org/wiki/Idempotence" TargetMode="External"/><Relationship Id="rId2" Type="http://schemas.openxmlformats.org/officeDocument/2006/relationships/hyperlink" Target="http://blog.xebia.fr/2014/03/17/post-vs-put-la-confusion/" TargetMode="External"/><Relationship Id="rId1" Type="http://schemas.openxmlformats.org/officeDocument/2006/relationships/slideLayout" Target="../slideLayouts/slideLayout2.xml"/><Relationship Id="rId6" Type="http://schemas.openxmlformats.org/officeDocument/2006/relationships/hyperlink" Target="https://www.tutorialspoint.com/restful/restful_introduction.htm" TargetMode="External"/><Relationship Id="rId11" Type="http://schemas.openxmlformats.org/officeDocument/2006/relationships/hyperlink" Target="https://developer.mozilla.org/en-US/docs/Web/HTTP/Methods/POST" TargetMode="External"/><Relationship Id="rId5" Type="http://schemas.openxmlformats.org/officeDocument/2006/relationships/hyperlink" Target="https://zestedesavoir.com/tutoriels/299/la-theorie-rest-restful-et-hateoas/" TargetMode="External"/><Relationship Id="rId10" Type="http://schemas.openxmlformats.org/officeDocument/2006/relationships/hyperlink" Target="https://fr.wikipedia.org/wiki/Balise-entit%C3%A9_ETag_HTTP" TargetMode="External"/><Relationship Id="rId4" Type="http://schemas.openxmlformats.org/officeDocument/2006/relationships/hyperlink" Target="https://fr.wikipedia.org/wiki/Representational_state_transfer" TargetMode="External"/><Relationship Id="rId9" Type="http://schemas.openxmlformats.org/officeDocument/2006/relationships/hyperlink" Target="https://developers.google.com/web/fundamentals/performance/optimizing-content-efficiency/http-caching?hl=fr"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fr.wikipedia.org/wiki/Informatique" TargetMode="External"/><Relationship Id="rId7" Type="http://schemas.openxmlformats.org/officeDocument/2006/relationships/hyperlink" Target="https://fr.wikipedia.org/wiki/Interface_de_programm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fr.wikipedia.org/wiki/Processus_(informatique)" TargetMode="External"/><Relationship Id="rId5" Type="http://schemas.openxmlformats.org/officeDocument/2006/relationships/hyperlink" Target="https://fr.wikipedia.org/wiki/Application_(informatique)" TargetMode="External"/><Relationship Id="rId10" Type="http://schemas.openxmlformats.org/officeDocument/2006/relationships/image" Target="../media/image21.png"/><Relationship Id="rId4" Type="http://schemas.openxmlformats.org/officeDocument/2006/relationships/hyperlink" Target="https://fr.wikipedia.org/wiki/Patron_d'architecture" TargetMode="Externa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hyperlink" Target="http://www.lemagit.fr/definition/Bande-passante" TargetMode="External"/><Relationship Id="rId2" Type="http://schemas.openxmlformats.org/officeDocument/2006/relationships/hyperlink" Target="http://www.lemagit.fr/definition/SOAP-Simple-Object-Access-Protoco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monapi/personnes/:id"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hyperlink" Target="https://twitter.com/guiChervet"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hyperlink" Target="https://axaguildev.github.io/" TargetMode="External"/><Relationship Id="rId10" Type="http://schemas.openxmlformats.org/officeDocument/2006/relationships/image" Target="../media/image8.png"/><Relationship Id="rId4" Type="http://schemas.openxmlformats.org/officeDocument/2006/relationships/hyperlink" Target="https://www.guillaume-chervet.fr/" TargetMode="External"/><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twitter.com/fielding"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hyperlink" Target="https://www.ics.uci.edu/~fielding/pubs/dissertation/top.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r.wikipedia.org/wiki/Liste_des_codes_HTT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fr/docs/Web/HTTP/M%C3%A9thod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pi.exemple.com/ressources/item17" TargetMode="External"/><Relationship Id="rId2" Type="http://schemas.openxmlformats.org/officeDocument/2006/relationships/hyperlink" Target="http://api.exemple.com/ressources" TargetMode="External"/><Relationship Id="rId1" Type="http://schemas.openxmlformats.org/officeDocument/2006/relationships/slideLayout" Target="../slideLayouts/slideLayout2.xml"/><Relationship Id="rId4" Type="http://schemas.openxmlformats.org/officeDocument/2006/relationships/hyperlink" Target="https://fr.wikipedia.org/wiki/Representational_state_transfer"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fr.wikipedia.org/wiki/Valeur_absolue" TargetMode="External"/><Relationship Id="rId3" Type="http://schemas.openxmlformats.org/officeDocument/2006/relationships/hyperlink" Target="https://developer.mozilla.org/en-US/docs/Glossary/Idempotent" TargetMode="External"/><Relationship Id="rId7" Type="http://schemas.openxmlformats.org/officeDocument/2006/relationships/hyperlink" Target="https://fr.wikipedia.org/wiki/Informatique"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fr.wikipedia.org/wiki/Math%C3%A9matiques" TargetMode="External"/><Relationship Id="rId5" Type="http://schemas.openxmlformats.org/officeDocument/2006/relationships/hyperlink" Target="https://developer.mozilla.org/en-US/docs/Web/Guide/HTML/Forms" TargetMode="External"/><Relationship Id="rId10" Type="http://schemas.openxmlformats.org/officeDocument/2006/relationships/hyperlink" Target="https://fr.wikipedia.org/wiki/Idempotence" TargetMode="External"/><Relationship Id="rId4" Type="http://schemas.openxmlformats.org/officeDocument/2006/relationships/hyperlink" Target="https://developer.mozilla.org/en-US/docs/Glossary/Cacheable" TargetMode="External"/><Relationship Id="rId9" Type="http://schemas.openxmlformats.org/officeDocument/2006/relationships/hyperlink" Target="https://developer.mozilla.org/fr/docs/Web/HTTP/M%C3%A9th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ackoverflow.com/questions/4088350/is-rest-delete-really-idempot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mozilla.org/en-US/docs/Glossary/Idempotent" TargetMode="External"/><Relationship Id="rId2" Type="http://schemas.openxmlformats.org/officeDocument/2006/relationships/hyperlink" Target="https://developer.mozilla.org/en-US/docs/Glossary/Safe" TargetMode="External"/><Relationship Id="rId1" Type="http://schemas.openxmlformats.org/officeDocument/2006/relationships/slideLayout" Target="../slideLayouts/slideLayout2.xml"/><Relationship Id="rId6" Type="http://schemas.openxmlformats.org/officeDocument/2006/relationships/hyperlink" Target="https://developer.mozilla.org/fr/docs/Web/HTTP/M%C3%A9thode" TargetMode="External"/><Relationship Id="rId5" Type="http://schemas.openxmlformats.org/officeDocument/2006/relationships/hyperlink" Target="https://developer.mozilla.org/en-US/docs/Web/Guide/HTML/Forms" TargetMode="External"/><Relationship Id="rId4" Type="http://schemas.openxmlformats.org/officeDocument/2006/relationships/hyperlink" Target="https://developer.mozilla.org/en-US/docs/Glossary/Cacheab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monapi/personn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44.xml.rels><?xml version="1.0" encoding="UTF-8" standalone="yes"?>
<Relationships xmlns="http://schemas.openxmlformats.org/package/2006/relationships"><Relationship Id="rId3" Type="http://schemas.openxmlformats.org/officeDocument/2006/relationships/hyperlink" Target="http://monapi/personnes/3" TargetMode="External"/><Relationship Id="rId2" Type="http://schemas.openxmlformats.org/officeDocument/2006/relationships/hyperlink" Target="http://monapi/personnes" TargetMode="External"/><Relationship Id="rId1" Type="http://schemas.openxmlformats.org/officeDocument/2006/relationships/slideLayout" Target="../slideLayouts/slideLayout2.xml"/><Relationship Id="rId4" Type="http://schemas.openxmlformats.org/officeDocument/2006/relationships/hyperlink" Target="http://monapi/personnes/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ietf.org/rfc/rfc2616.txt" TargetMode="External"/><Relationship Id="rId2" Type="http://schemas.openxmlformats.org/officeDocument/2006/relationships/hyperlink" Target="http://monapi/calculate-fibonacci"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stackoverflow.com/questions/1342506/why-is-form-enctype-multipart-form-data-required-when-uploading-a-file" TargetMode="External"/><Relationship Id="rId2" Type="http://schemas.openxmlformats.org/officeDocument/2006/relationships/hyperlink" Target="https://tools.ietf.org/html/rfc2388" TargetMode="External"/><Relationship Id="rId1" Type="http://schemas.openxmlformats.org/officeDocument/2006/relationships/slideLayout" Target="../slideLayouts/slideLayout2.xml"/><Relationship Id="rId6" Type="http://schemas.openxmlformats.org/officeDocument/2006/relationships/hyperlink" Target="http://monapi/home/uploadFiles/test.txt"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monapi/personnes/1"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hyperlink" Target="https://tools.ietf.org/html/rfc6902" TargetMode="External"/><Relationship Id="rId2" Type="http://schemas.openxmlformats.org/officeDocument/2006/relationships/hyperlink" Target="http://monapi/list/1"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jpeg"/><Relationship Id="rId4" Type="http://schemas.openxmlformats.org/officeDocument/2006/relationships/hyperlink" Target="http://jsonpatch.com/"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blog.nicolashachet.com/niveaux/confirme/larchitecture-rest-expliquee-en-5-reg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guillaume-chervet.fr/articles/item/716f289e-a43e-4649-a83a-b2bc9f33c62c/organisation-du-code-visibilite-et-immuabilite"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hengel.com/fr/recyclage-des-dechets-deee.html"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uillaume-chervet.f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blog.octo.com/designer-une-api-rest/#intro"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2.png"/><Relationship Id="rId4" Type="http://schemas.microsoft.com/office/2007/relationships/hdphoto" Target="../media/hdphoto2.wdp"/></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7" Type="http://schemas.microsoft.com/office/2007/relationships/hdphoto" Target="../media/hdphoto2.wdp"/><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7.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22.jpeg"/></Relationships>
</file>

<file path=ppt/slides/_rels/slide78.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23.jpeg"/><Relationship Id="rId4" Type="http://schemas.openxmlformats.org/officeDocument/2006/relationships/image" Target="../media/image22.jpeg"/></Relationships>
</file>

<file path=ppt/slides/_rels/slide79.xml.rels><?xml version="1.0" encoding="UTF-8" standalone="yes"?>
<Relationships xmlns="http://schemas.openxmlformats.org/package/2006/relationships"><Relationship Id="rId3" Type="http://schemas.openxmlformats.org/officeDocument/2006/relationships/hyperlink" Target="https://developer.mozilla.org/en-US/docs/Web/HTTP/Headers/ETag" TargetMode="External"/><Relationship Id="rId2" Type="http://schemas.openxmlformats.org/officeDocument/2006/relationships/hyperlink" Target="https://developer.mozilla.org/en-US/docs/Web/HTTP/Headers/If-None-Match"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HTTP/Headers/If-Modified-Sinc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2" Type="http://schemas.openxmlformats.org/officeDocument/2006/relationships/hyperlink" Target="https://fr.wikipedia.org/wiki/Cache-Contro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evelopers.google.com/web/fundamentals/performance/optimizing-content-efficiency/http-caching?hl=fr"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maranatha.store/fr/negozio/calice-medievale"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martinfowler.com/articles/richardsonMaturityModel.html"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www.ig2i.fr/"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hyperlink" Target="https://api.github.com/" TargetMode="External"/><Relationship Id="rId3" Type="http://schemas.openxmlformats.org/officeDocument/2006/relationships/hyperlink" Target="http://stateless.co/hal_specification.html" TargetMode="External"/><Relationship Id="rId7" Type="http://schemas.openxmlformats.org/officeDocument/2006/relationships/hyperlink" Target="http://www.hydra-cg.com/" TargetMode="External"/><Relationship Id="rId2" Type="http://schemas.openxmlformats.org/officeDocument/2006/relationships/hyperlink" Target="https://sookocheff.com/post/api/on-choosing-a-hypermedia-format/" TargetMode="External"/><Relationship Id="rId1" Type="http://schemas.openxmlformats.org/officeDocument/2006/relationships/slideLayout" Target="../slideLayouts/slideLayout2.xml"/><Relationship Id="rId6" Type="http://schemas.openxmlformats.org/officeDocument/2006/relationships/hyperlink" Target="https://www.w3.org/TR/json-ld/" TargetMode="External"/><Relationship Id="rId5" Type="http://schemas.openxmlformats.org/officeDocument/2006/relationships/hyperlink" Target="http://json-ld.org/" TargetMode="External"/><Relationship Id="rId4" Type="http://schemas.openxmlformats.org/officeDocument/2006/relationships/hyperlink" Target="http://jsonapi.org/" TargetMode="External"/><Relationship Id="rId9" Type="http://schemas.openxmlformats.org/officeDocument/2006/relationships/hyperlink" Target="http://course-rest.azurewebsites.net/api"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mozilla.org/en-US/docs/Web/HTTP/Caching"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evelopers.google.com/web/fundamentals/performance/http2/"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guillaumechervet/course.res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developer.mozilla.org/en-US/docs/Web/HTTP/Caching"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23.jpeg"/><Relationship Id="rId4" Type="http://schemas.openxmlformats.org/officeDocument/2006/relationships/image" Target="../media/image22.jpeg"/></Relationships>
</file>

<file path=ppt/slides/_rels/slide99.xml.rels><?xml version="1.0" encoding="UTF-8" standalone="yes"?>
<Relationships xmlns="http://schemas.openxmlformats.org/package/2006/relationships"><Relationship Id="rId8" Type="http://schemas.openxmlformats.org/officeDocument/2006/relationships/hyperlink" Target="https://sookocheff.com/post/api/on-choosing-a-hypermedia-format/" TargetMode="External"/><Relationship Id="rId3" Type="http://schemas.openxmlformats.org/officeDocument/2006/relationships/hyperlink" Target="http://jsonapi.org/" TargetMode="External"/><Relationship Id="rId7" Type="http://schemas.openxmlformats.org/officeDocument/2006/relationships/hyperlink" Target="https://api.github.com/" TargetMode="External"/><Relationship Id="rId2" Type="http://schemas.openxmlformats.org/officeDocument/2006/relationships/hyperlink" Target="http://stateless.co/hal_specification.html" TargetMode="External"/><Relationship Id="rId1" Type="http://schemas.openxmlformats.org/officeDocument/2006/relationships/slideLayout" Target="../slideLayouts/slideLayout2.xml"/><Relationship Id="rId6" Type="http://schemas.openxmlformats.org/officeDocument/2006/relationships/hyperlink" Target="http://www.hydra-cg.com/" TargetMode="External"/><Relationship Id="rId5" Type="http://schemas.openxmlformats.org/officeDocument/2006/relationships/hyperlink" Target="https://www.w3.org/TR/json-ld/" TargetMode="External"/><Relationship Id="rId4" Type="http://schemas.openxmlformats.org/officeDocument/2006/relationships/hyperlink" Target="http://json-ld.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EA9A9E3-94CD-47F7-B80C-BF0E52610C10}"/>
              </a:ext>
            </a:extLst>
          </p:cNvPr>
          <p:cNvPicPr>
            <a:picLocks noChangeAspect="1"/>
          </p:cNvPicPr>
          <p:nvPr/>
        </p:nvPicPr>
        <p:blipFill>
          <a:blip r:embed="rId3"/>
          <a:stretch>
            <a:fillRect/>
          </a:stretch>
        </p:blipFill>
        <p:spPr>
          <a:xfrm>
            <a:off x="4092139" y="6278526"/>
            <a:ext cx="522515" cy="424735"/>
          </a:xfrm>
          <a:prstGeom prst="rect">
            <a:avLst/>
          </a:prstGeom>
        </p:spPr>
      </p:pic>
      <p:sp>
        <p:nvSpPr>
          <p:cNvPr id="9" name="ZoneTexte 8">
            <a:extLst>
              <a:ext uri="{FF2B5EF4-FFF2-40B4-BE49-F238E27FC236}">
                <a16:creationId xmlns:a16="http://schemas.microsoft.com/office/drawing/2014/main" id="{355030F1-79CB-4CAE-9378-5FE6FF1C969F}"/>
              </a:ext>
            </a:extLst>
          </p:cNvPr>
          <p:cNvSpPr txBox="1"/>
          <p:nvPr/>
        </p:nvSpPr>
        <p:spPr>
          <a:xfrm>
            <a:off x="4354637" y="5657339"/>
            <a:ext cx="2893228" cy="523220"/>
          </a:xfrm>
          <a:prstGeom prst="rect">
            <a:avLst/>
          </a:prstGeom>
          <a:noFill/>
        </p:spPr>
        <p:txBody>
          <a:bodyPr wrap="none" rtlCol="0">
            <a:spAutoFit/>
          </a:bodyPr>
          <a:lstStyle/>
          <a:p>
            <a:r>
              <a:rPr lang="fr-FR" sz="2800" dirty="0">
                <a:solidFill>
                  <a:schemeClr val="bg1"/>
                </a:solidFill>
              </a:rPr>
              <a:t>Guillaume Chervet</a:t>
            </a:r>
          </a:p>
        </p:txBody>
      </p:sp>
      <p:pic>
        <p:nvPicPr>
          <p:cNvPr id="1026" name="Picture 2" descr="RÃ©sultat de recherche d'images pour &quot;axa&quot;">
            <a:extLst>
              <a:ext uri="{FF2B5EF4-FFF2-40B4-BE49-F238E27FC236}">
                <a16:creationId xmlns:a16="http://schemas.microsoft.com/office/drawing/2014/main" id="{BBA2D79E-C9C7-44DE-95CA-6D7492C07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2" y="5386978"/>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F08AA09-F657-4202-B731-AB06FA82F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1524000" y="2051647"/>
            <a:ext cx="9144000" cy="2387600"/>
          </a:xfrm>
        </p:spPr>
        <p:txBody>
          <a:bodyPr>
            <a:normAutofit/>
          </a:bodyPr>
          <a:lstStyle/>
          <a:p>
            <a:r>
              <a:rPr lang="fr-FR" sz="6600" dirty="0">
                <a:solidFill>
                  <a:schemeClr val="bg1"/>
                </a:solidFill>
                <a:latin typeface="+mn-lt"/>
                <a:ea typeface="+mn-ea"/>
                <a:cs typeface="+mn-cs"/>
              </a:rPr>
              <a:t>Comment concevoir une API RESTful ?</a:t>
            </a:r>
            <a:r>
              <a:rPr lang="fr-FR" sz="8000" dirty="0">
                <a:solidFill>
                  <a:schemeClr val="bg1"/>
                </a:solidFill>
              </a:rPr>
              <a:t> </a:t>
            </a:r>
          </a:p>
        </p:txBody>
      </p:sp>
      <p:pic>
        <p:nvPicPr>
          <p:cNvPr id="5" name="Image 4">
            <a:extLst>
              <a:ext uri="{FF2B5EF4-FFF2-40B4-BE49-F238E27FC236}">
                <a16:creationId xmlns:a16="http://schemas.microsoft.com/office/drawing/2014/main" id="{E586ED98-A86B-4CF2-A533-3EE700711CF8}"/>
              </a:ext>
            </a:extLst>
          </p:cNvPr>
          <p:cNvPicPr>
            <a:picLocks noChangeAspect="1"/>
          </p:cNvPicPr>
          <p:nvPr/>
        </p:nvPicPr>
        <p:blipFill>
          <a:blip r:embed="rId6"/>
          <a:stretch>
            <a:fillRect/>
          </a:stretch>
        </p:blipFill>
        <p:spPr>
          <a:xfrm>
            <a:off x="8819054" y="5924720"/>
            <a:ext cx="2030601" cy="781781"/>
          </a:xfrm>
          <a:prstGeom prst="rect">
            <a:avLst/>
          </a:prstGeom>
        </p:spPr>
      </p:pic>
      <p:sp>
        <p:nvSpPr>
          <p:cNvPr id="10" name="Rectangle 9">
            <a:extLst>
              <a:ext uri="{FF2B5EF4-FFF2-40B4-BE49-F238E27FC236}">
                <a16:creationId xmlns:a16="http://schemas.microsoft.com/office/drawing/2014/main" id="{308CEC9E-7D69-472A-81CD-BE77ED593337}"/>
              </a:ext>
            </a:extLst>
          </p:cNvPr>
          <p:cNvSpPr/>
          <p:nvPr/>
        </p:nvSpPr>
        <p:spPr>
          <a:xfrm>
            <a:off x="517069" y="6016916"/>
            <a:ext cx="2323011" cy="523220"/>
          </a:xfrm>
          <a:prstGeom prst="rect">
            <a:avLst/>
          </a:prstGeom>
        </p:spPr>
        <p:txBody>
          <a:bodyPr wrap="square">
            <a:spAutoFit/>
          </a:bodyPr>
          <a:lstStyle/>
          <a:p>
            <a:r>
              <a:rPr lang="fr-FR" sz="2800" b="1" dirty="0">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fr-FR" sz="2800" dirty="0" err="1">
                <a:solidFill>
                  <a:schemeClr val="bg1"/>
                </a:solidFill>
                <a:latin typeface="Segoe UI" panose="020B0502040204020203" pitchFamily="34" charset="0"/>
                <a:hlinkClick r:id="rId7">
                  <a:extLst>
                    <a:ext uri="{A12FA001-AC4F-418D-AE19-62706E023703}">
                      <ahyp:hlinkClr xmlns:ahyp="http://schemas.microsoft.com/office/drawing/2018/hyperlinkcolor" val="tx"/>
                    </a:ext>
                  </a:extLst>
                </a:hlinkClick>
              </a:rPr>
              <a:t>guiChervet</a:t>
            </a:r>
            <a:endParaRPr lang="fr-FR" sz="2800" dirty="0">
              <a:solidFill>
                <a:schemeClr val="bg1"/>
              </a:solidFill>
            </a:endParaRPr>
          </a:p>
        </p:txBody>
      </p:sp>
      <p:pic>
        <p:nvPicPr>
          <p:cNvPr id="12" name="Picture 2" descr="RÃ©sultat de recherche d'images pour &quot;axa&quot;">
            <a:extLst>
              <a:ext uri="{FF2B5EF4-FFF2-40B4-BE49-F238E27FC236}">
                <a16:creationId xmlns:a16="http://schemas.microsoft.com/office/drawing/2014/main" id="{7AB79EB6-000A-4BD2-B074-9D58DCC6D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9937" y="5921480"/>
            <a:ext cx="781781" cy="78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5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balancer</a:t>
            </a:r>
          </a:p>
        </p:txBody>
      </p:sp>
      <p:sp>
        <p:nvSpPr>
          <p:cNvPr id="4" name="Espace réservé du numéro de diapositive 3"/>
          <p:cNvSpPr>
            <a:spLocks noGrp="1"/>
          </p:cNvSpPr>
          <p:nvPr>
            <p:ph type="sldNum" sz="quarter" idx="4294967295"/>
          </p:nvPr>
        </p:nvSpPr>
        <p:spPr>
          <a:xfrm>
            <a:off x="9239256" y="6356350"/>
            <a:ext cx="2743200" cy="365125"/>
          </a:xfrm>
          <a:prstGeom prst="rect">
            <a:avLst/>
          </a:prstGeom>
        </p:spPr>
        <p:txBody>
          <a:bodyPr/>
          <a:lstStyle/>
          <a:p>
            <a:fld id="{B79E4878-4BCB-449E-94CF-AE2A0F6BB533}" type="slidenum">
              <a:rPr lang="fr-FR" smtClean="0"/>
              <a:t>10</a:t>
            </a:fld>
            <a:endParaRPr lang="fr-F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55" y="2355444"/>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00" y="2304247"/>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1960162" y="2856698"/>
            <a:ext cx="138273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342530" y="1411166"/>
            <a:ext cx="189672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339173" y="3987193"/>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5" name="Image 14"/>
          <p:cNvPicPr>
            <a:picLocks noChangeAspect="1"/>
          </p:cNvPicPr>
          <p:nvPr/>
        </p:nvPicPr>
        <p:blipFill>
          <a:blip r:embed="rId5"/>
          <a:stretch>
            <a:fillRect/>
          </a:stretch>
        </p:blipFill>
        <p:spPr>
          <a:xfrm>
            <a:off x="2220983" y="3987193"/>
            <a:ext cx="1918779" cy="1977637"/>
          </a:xfrm>
          <a:prstGeom prst="rect">
            <a:avLst/>
          </a:prstGeom>
        </p:spPr>
      </p:pic>
      <p:sp>
        <p:nvSpPr>
          <p:cNvPr id="16" name="Espace réservé du contenu 2"/>
          <p:cNvSpPr txBox="1">
            <a:spLocks/>
          </p:cNvSpPr>
          <p:nvPr/>
        </p:nvSpPr>
        <p:spPr>
          <a:xfrm>
            <a:off x="1984897" y="3384702"/>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451" y="2805970"/>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15253" y="3739735"/>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84187" y="4976011"/>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5467832"/>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n</a:t>
            </a:r>
          </a:p>
        </p:txBody>
      </p:sp>
      <p:cxnSp>
        <p:nvCxnSpPr>
          <p:cNvPr id="28" name="Connecteur droit 27"/>
          <p:cNvCxnSpPr>
            <a:cxnSpLocks/>
            <a:stCxn id="22" idx="2"/>
            <a:endCxn id="23" idx="0"/>
          </p:cNvCxnSpPr>
          <p:nvPr/>
        </p:nvCxnSpPr>
        <p:spPr>
          <a:xfrm>
            <a:off x="9792332" y="4198532"/>
            <a:ext cx="5389" cy="777479"/>
          </a:xfrm>
          <a:prstGeom prst="line">
            <a:avLst/>
          </a:prstGeom>
          <a:ln w="25400">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Résultat de recherche d'images pour &quot;load balance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61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necteur droit 35"/>
          <p:cNvCxnSpPr>
            <a:cxnSpLocks/>
            <a:stCxn id="1028" idx="1"/>
          </p:cNvCxnSpPr>
          <p:nvPr/>
        </p:nvCxnSpPr>
        <p:spPr>
          <a:xfrm flipH="1">
            <a:off x="4900522" y="2919958"/>
            <a:ext cx="1291097"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007354" y="3409148"/>
            <a:ext cx="3298464" cy="3305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a:p>
            <a:endParaRPr lang="fr-FR" sz="2000" b="1" dirty="0">
              <a:solidFill>
                <a:srgbClr val="00B050"/>
              </a:solidFill>
            </a:endParaRPr>
          </a:p>
          <a:p>
            <a:r>
              <a:rPr lang="fr-FR" sz="2000" b="1" dirty="0">
                <a:solidFill>
                  <a:srgbClr val="00B050"/>
                </a:solidFill>
              </a:rPr>
              <a:t>Réparti les requêtes </a:t>
            </a:r>
          </a:p>
          <a:p>
            <a:r>
              <a:rPr lang="fr-FR" sz="2000" b="1" dirty="0">
                <a:solidFill>
                  <a:srgbClr val="00B050"/>
                </a:solidFill>
              </a:rPr>
              <a:t>Résilience aux pannes</a:t>
            </a:r>
          </a:p>
          <a:p>
            <a:r>
              <a:rPr lang="fr-FR" sz="2000" b="1" dirty="0">
                <a:solidFill>
                  <a:srgbClr val="00B050"/>
                </a:solidFill>
              </a:rPr>
              <a:t>Mise à jour à chaud</a:t>
            </a:r>
            <a:endParaRPr lang="fr-FR" sz="2000" dirty="0">
              <a:solidFill>
                <a:srgbClr val="00B050"/>
              </a:solidFill>
            </a:endParaRPr>
          </a:p>
        </p:txBody>
      </p:sp>
      <p:cxnSp>
        <p:nvCxnSpPr>
          <p:cNvPr id="24" name="Connecteur droit 23">
            <a:extLst>
              <a:ext uri="{FF2B5EF4-FFF2-40B4-BE49-F238E27FC236}">
                <a16:creationId xmlns:a16="http://schemas.microsoft.com/office/drawing/2014/main" id="{972AFFBF-6F3B-445A-88A0-950806F3F660}"/>
              </a:ext>
            </a:extLst>
          </p:cNvPr>
          <p:cNvCxnSpPr>
            <a:cxnSpLocks/>
            <a:stCxn id="22" idx="1"/>
            <a:endCxn id="1028" idx="3"/>
          </p:cNvCxnSpPr>
          <p:nvPr/>
        </p:nvCxnSpPr>
        <p:spPr>
          <a:xfrm flipH="1" flipV="1">
            <a:off x="7342530" y="2919958"/>
            <a:ext cx="1836268" cy="357030"/>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F39CD016-3E29-4C20-B0BC-82F8C0E6C6E2}"/>
              </a:ext>
            </a:extLst>
          </p:cNvPr>
          <p:cNvCxnSpPr>
            <a:cxnSpLocks/>
            <a:stCxn id="23" idx="1"/>
            <a:endCxn id="1028" idx="3"/>
          </p:cNvCxnSpPr>
          <p:nvPr/>
        </p:nvCxnSpPr>
        <p:spPr>
          <a:xfrm flipH="1" flipV="1">
            <a:off x="7342530" y="2919958"/>
            <a:ext cx="1841657" cy="2977597"/>
          </a:xfrm>
          <a:prstGeom prst="line">
            <a:avLst/>
          </a:prstGeom>
          <a:ln w="25400">
            <a:prstDash val="dash"/>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3504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pic>
        <p:nvPicPr>
          <p:cNvPr id="5" name="Image 4"/>
          <p:cNvPicPr>
            <a:picLocks noChangeAspect="1"/>
          </p:cNvPicPr>
          <p:nvPr/>
        </p:nvPicPr>
        <p:blipFill>
          <a:blip r:embed="rId2"/>
          <a:stretch>
            <a:fillRect/>
          </a:stretch>
        </p:blipFill>
        <p:spPr>
          <a:xfrm>
            <a:off x="4995862" y="805837"/>
            <a:ext cx="7029450" cy="5095875"/>
          </a:xfrm>
          <a:prstGeom prst="rect">
            <a:avLst/>
          </a:prstGeom>
        </p:spPr>
      </p:pic>
      <p:sp>
        <p:nvSpPr>
          <p:cNvPr id="6" name="Rectangle 5"/>
          <p:cNvSpPr/>
          <p:nvPr/>
        </p:nvSpPr>
        <p:spPr>
          <a:xfrm>
            <a:off x="342900" y="1468619"/>
            <a:ext cx="46101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The URI of the main resource being represented ('/orders') expressed with a self link</a:t>
            </a:r>
          </a:p>
          <a:p>
            <a:pPr marL="342900" indent="-342900">
              <a:buFont typeface="Arial" panose="020B0604020202020204" pitchFamily="34" charset="0"/>
              <a:buChar char="•"/>
            </a:pPr>
            <a:r>
              <a:rPr lang="en-US" sz="2000" dirty="0">
                <a:latin typeface="Helvetica" panose="020B0604020202020204" pitchFamily="34" charset="0"/>
              </a:rPr>
              <a:t>The 'next' link pointing to the next page of orders</a:t>
            </a:r>
          </a:p>
          <a:p>
            <a:pPr marL="342900" indent="-342900">
              <a:buFont typeface="Arial" panose="020B0604020202020204" pitchFamily="34" charset="0"/>
              <a:buChar char="•"/>
            </a:pPr>
            <a:r>
              <a:rPr lang="en-US" sz="2000" dirty="0">
                <a:latin typeface="Helvetica" panose="020B0604020202020204" pitchFamily="34" charset="0"/>
              </a:rPr>
              <a:t>A templated link called '</a:t>
            </a:r>
            <a:r>
              <a:rPr lang="en-US" sz="2000" dirty="0" err="1">
                <a:latin typeface="Helvetica" panose="020B0604020202020204" pitchFamily="34" charset="0"/>
              </a:rPr>
              <a:t>ea:find</a:t>
            </a:r>
            <a:r>
              <a:rPr lang="en-US" sz="2000" dirty="0">
                <a:latin typeface="Helvetica" panose="020B0604020202020204" pitchFamily="34" charset="0"/>
              </a:rPr>
              <a:t>' for searching orders by id</a:t>
            </a:r>
          </a:p>
          <a:p>
            <a:pPr marL="342900" indent="-342900">
              <a:buFont typeface="Arial" panose="020B0604020202020204" pitchFamily="34" charset="0"/>
              <a:buChar char="•"/>
            </a:pPr>
            <a:r>
              <a:rPr lang="en-US" sz="2000" dirty="0">
                <a:latin typeface="Helvetica" panose="020B0604020202020204" pitchFamily="34" charset="0"/>
              </a:rPr>
              <a:t>The multiple '</a:t>
            </a:r>
            <a:r>
              <a:rPr lang="en-US" sz="2000" dirty="0" err="1">
                <a:latin typeface="Helvetica" panose="020B0604020202020204" pitchFamily="34" charset="0"/>
              </a:rPr>
              <a:t>ea:admin</a:t>
            </a:r>
            <a:r>
              <a:rPr lang="en-US" sz="2000" dirty="0">
                <a:latin typeface="Helvetica" panose="020B0604020202020204" pitchFamily="34" charset="0"/>
              </a:rPr>
              <a:t>' link objects contained in an array</a:t>
            </a:r>
          </a:p>
          <a:p>
            <a:pPr marL="342900" indent="-342900">
              <a:buFont typeface="Arial" panose="020B0604020202020204" pitchFamily="34" charset="0"/>
              <a:buChar char="•"/>
            </a:pPr>
            <a:r>
              <a:rPr lang="en-US" sz="2000" dirty="0">
                <a:latin typeface="Helvetica" panose="020B0604020202020204" pitchFamily="34" charset="0"/>
              </a:rPr>
              <a:t>Two properties of the orders collection; '</a:t>
            </a:r>
            <a:r>
              <a:rPr lang="en-US" sz="2000" dirty="0" err="1">
                <a:latin typeface="Helvetica" panose="020B0604020202020204" pitchFamily="34" charset="0"/>
              </a:rPr>
              <a:t>currentlyProcessing</a:t>
            </a:r>
            <a:r>
              <a:rPr lang="en-US" sz="2000" dirty="0">
                <a:latin typeface="Helvetica" panose="020B0604020202020204" pitchFamily="34" charset="0"/>
              </a:rPr>
              <a:t>' and '</a:t>
            </a:r>
            <a:r>
              <a:rPr lang="en-US" sz="2000" dirty="0" err="1">
                <a:latin typeface="Helvetica" panose="020B0604020202020204" pitchFamily="34" charset="0"/>
              </a:rPr>
              <a:t>shippedToday</a:t>
            </a:r>
            <a:r>
              <a:rPr lang="en-US" sz="2000" dirty="0">
                <a:latin typeface="Helvetica" panose="020B0604020202020204" pitchFamily="34" charset="0"/>
              </a:rPr>
              <a:t>'</a:t>
            </a:r>
          </a:p>
          <a:p>
            <a:pPr marL="342900" indent="-342900">
              <a:buFont typeface="Arial" panose="020B0604020202020204" pitchFamily="34" charset="0"/>
              <a:buChar char="•"/>
            </a:pPr>
            <a:r>
              <a:rPr lang="en-US" sz="2000" dirty="0">
                <a:latin typeface="Helvetica" panose="020B0604020202020204" pitchFamily="34" charset="0"/>
              </a:rPr>
              <a:t>Embedded order resources with their own links and properties</a:t>
            </a:r>
          </a:p>
          <a:p>
            <a:pPr marL="342900" indent="-342900">
              <a:buFont typeface="Arial" panose="020B0604020202020204" pitchFamily="34" charset="0"/>
              <a:buChar char="•"/>
            </a:pPr>
            <a:r>
              <a:rPr lang="en-US" sz="2000" dirty="0">
                <a:latin typeface="Helvetica" panose="020B0604020202020204" pitchFamily="34" charset="0"/>
              </a:rPr>
              <a:t>The compact URI (curie) named '</a:t>
            </a:r>
            <a:r>
              <a:rPr lang="en-US" sz="2000" dirty="0" err="1">
                <a:latin typeface="Helvetica" panose="020B0604020202020204" pitchFamily="34" charset="0"/>
              </a:rPr>
              <a:t>ea</a:t>
            </a:r>
            <a:r>
              <a:rPr lang="en-US" sz="2000" dirty="0">
                <a:latin typeface="Helvetica" panose="020B0604020202020204" pitchFamily="34" charset="0"/>
              </a:rPr>
              <a:t>' for expanding the name of the links to their documentation URL</a:t>
            </a:r>
            <a:endParaRPr lang="en-US" sz="2000" b="0" i="0" dirty="0">
              <a:effectLst/>
              <a:latin typeface="Helvetica" panose="020B0604020202020204" pitchFamily="34" charset="0"/>
            </a:endParaRPr>
          </a:p>
        </p:txBody>
      </p:sp>
      <p:sp>
        <p:nvSpPr>
          <p:cNvPr id="7" name="Rectangle 6"/>
          <p:cNvSpPr/>
          <p:nvPr/>
        </p:nvSpPr>
        <p:spPr>
          <a:xfrm>
            <a:off x="4813206" y="6334723"/>
            <a:ext cx="5340949" cy="892552"/>
          </a:xfrm>
          <a:prstGeom prst="rect">
            <a:avLst/>
          </a:prstGeom>
        </p:spPr>
        <p:txBody>
          <a:bodyPr wrap="none">
            <a:spAutoFit/>
          </a:bodyPr>
          <a:lstStyle/>
          <a:p>
            <a:r>
              <a:rPr lang="fr-FR" sz="2400" dirty="0">
                <a:hlinkClick r:id="rId3"/>
              </a:rPr>
              <a:t>http://stateless.co/hal_specification.html</a:t>
            </a:r>
            <a:endParaRPr lang="fr-FR" sz="2400" dirty="0"/>
          </a:p>
          <a:p>
            <a:endParaRPr lang="fr-FR" sz="2800" dirty="0"/>
          </a:p>
        </p:txBody>
      </p:sp>
    </p:spTree>
    <p:extLst>
      <p:ext uri="{BB962C8B-B14F-4D97-AF65-F5344CB8AC3E}">
        <p14:creationId xmlns:p14="http://schemas.microsoft.com/office/powerpoint/2010/main" val="2634437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HAL</a:t>
            </a:r>
          </a:p>
        </p:txBody>
      </p:sp>
      <p:sp>
        <p:nvSpPr>
          <p:cNvPr id="3" name="Espace réservé du contenu 2"/>
          <p:cNvSpPr>
            <a:spLocks noGrp="1"/>
          </p:cNvSpPr>
          <p:nvPr>
            <p:ph idx="1"/>
          </p:nvPr>
        </p:nvSpPr>
        <p:spPr>
          <a:xfrm>
            <a:off x="423862" y="1468619"/>
            <a:ext cx="11520488"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101</a:t>
            </a:fld>
            <a:endParaRPr lang="fr-FR"/>
          </a:p>
        </p:txBody>
      </p:sp>
      <p:sp>
        <p:nvSpPr>
          <p:cNvPr id="6" name="Rectangle 5"/>
          <p:cNvSpPr/>
          <p:nvPr/>
        </p:nvSpPr>
        <p:spPr>
          <a:xfrm>
            <a:off x="342899" y="1208408"/>
            <a:ext cx="5584255" cy="5632311"/>
          </a:xfrm>
          <a:prstGeom prst="rect">
            <a:avLst/>
          </a:prstGeom>
        </p:spPr>
        <p:txBody>
          <a:bodyPr wrap="square">
            <a:spAutoFit/>
          </a:bodyPr>
          <a:lstStyle/>
          <a:p>
            <a:r>
              <a:rPr lang="en-US" sz="2000" b="1" dirty="0"/>
              <a:t>The HAL Model</a:t>
            </a:r>
          </a:p>
          <a:p>
            <a:r>
              <a:rPr lang="en-US" sz="2000" dirty="0"/>
              <a:t>The HAL conventions revolve around representing two simple concepts: </a:t>
            </a:r>
            <a:r>
              <a:rPr lang="en-US" sz="2000" i="1" dirty="0"/>
              <a:t>Resources</a:t>
            </a:r>
            <a:r>
              <a:rPr lang="en-US" sz="2000" dirty="0"/>
              <a:t> and </a:t>
            </a:r>
            <a:r>
              <a:rPr lang="en-US" sz="2000" i="1" dirty="0"/>
              <a:t>Links</a:t>
            </a:r>
            <a:r>
              <a:rPr lang="en-US" sz="2000" dirty="0"/>
              <a:t>.</a:t>
            </a:r>
          </a:p>
          <a:p>
            <a:endParaRPr lang="en-US" sz="2000" dirty="0"/>
          </a:p>
          <a:p>
            <a:r>
              <a:rPr lang="en-US" sz="2000" b="1" dirty="0"/>
              <a:t>Resources</a:t>
            </a:r>
          </a:p>
          <a:p>
            <a:pPr marL="285750" indent="-285750">
              <a:buFont typeface="Arial" panose="020B0604020202020204" pitchFamily="34" charset="0"/>
              <a:buChar char="•"/>
            </a:pPr>
            <a:r>
              <a:rPr lang="en-US" sz="2000" dirty="0"/>
              <a:t>Links (to URIs)</a:t>
            </a:r>
          </a:p>
          <a:p>
            <a:pPr marL="285750" indent="-285750">
              <a:buFont typeface="Arial" panose="020B0604020202020204" pitchFamily="34" charset="0"/>
              <a:buChar char="•"/>
            </a:pPr>
            <a:r>
              <a:rPr lang="en-US" sz="2000" dirty="0"/>
              <a:t>Embedded Resources (i.e. other resources contained within them)</a:t>
            </a:r>
          </a:p>
          <a:p>
            <a:pPr marL="285750" indent="-285750">
              <a:buFont typeface="Arial" panose="020B0604020202020204" pitchFamily="34" charset="0"/>
              <a:buChar char="•"/>
            </a:pPr>
            <a:r>
              <a:rPr lang="en-US" sz="2000" dirty="0"/>
              <a:t>State (your bog standard JSON or XML data)</a:t>
            </a:r>
          </a:p>
          <a:p>
            <a:r>
              <a:rPr lang="en-US" sz="2000" b="1" dirty="0"/>
              <a:t>Links</a:t>
            </a:r>
          </a:p>
          <a:p>
            <a:pPr marL="285750" indent="-285750">
              <a:buFont typeface="Arial" panose="020B0604020202020204" pitchFamily="34" charset="0"/>
              <a:buChar char="•"/>
            </a:pPr>
            <a:r>
              <a:rPr lang="en-US" sz="2000" dirty="0"/>
              <a:t>A target (a URI)</a:t>
            </a:r>
          </a:p>
          <a:p>
            <a:pPr marL="285750" indent="-285750">
              <a:buFont typeface="Arial" panose="020B0604020202020204" pitchFamily="34" charset="0"/>
              <a:buChar char="•"/>
            </a:pPr>
            <a:r>
              <a:rPr lang="en-US" sz="2000" dirty="0"/>
              <a:t>A relation aka. '</a:t>
            </a:r>
            <a:r>
              <a:rPr lang="en-US" sz="2000" dirty="0" err="1"/>
              <a:t>rel</a:t>
            </a:r>
            <a:r>
              <a:rPr lang="en-US" sz="2000" dirty="0"/>
              <a:t>' (the name of the link)</a:t>
            </a:r>
          </a:p>
          <a:p>
            <a:pPr marL="285750" indent="-285750">
              <a:buFont typeface="Arial" panose="020B0604020202020204" pitchFamily="34" charset="0"/>
              <a:buChar char="•"/>
            </a:pPr>
            <a:r>
              <a:rPr lang="en-US" sz="2000" dirty="0"/>
              <a:t>A few other optional properties to help with deprecation, content negotiation, etc.</a:t>
            </a:r>
          </a:p>
          <a:p>
            <a:pPr marL="285750" indent="-285750">
              <a:buFont typeface="Arial" panose="020B0604020202020204" pitchFamily="34" charset="0"/>
              <a:buChar char="•"/>
            </a:pPr>
            <a:endParaRPr lang="en-US" sz="2000" dirty="0"/>
          </a:p>
          <a:p>
            <a:r>
              <a:rPr lang="en-US" sz="2000" b="1" dirty="0"/>
              <a:t>Content-Type:</a:t>
            </a:r>
          </a:p>
          <a:p>
            <a:pPr marL="285750" indent="-285750">
              <a:buFont typeface="Arial" panose="020B0604020202020204" pitchFamily="34" charset="0"/>
              <a:buChar char="•"/>
            </a:pPr>
            <a:r>
              <a:rPr lang="fr-FR" sz="2000" dirty="0"/>
              <a:t>application/</a:t>
            </a:r>
            <a:r>
              <a:rPr lang="fr-FR" sz="2000" dirty="0" err="1"/>
              <a:t>hal+json</a:t>
            </a:r>
            <a:endParaRPr lang="fr-FR" sz="2000" dirty="0"/>
          </a:p>
          <a:p>
            <a:pPr marL="285750" indent="-285750">
              <a:buFont typeface="Arial" panose="020B0604020202020204" pitchFamily="34" charset="0"/>
              <a:buChar char="•"/>
            </a:pPr>
            <a:r>
              <a:rPr lang="fr-FR" sz="2000" dirty="0"/>
              <a:t>application/</a:t>
            </a:r>
            <a:r>
              <a:rPr lang="fr-FR" sz="2000" dirty="0" err="1"/>
              <a:t>hal+xml</a:t>
            </a:r>
            <a:endParaRPr lang="en-US" sz="2000" dirty="0"/>
          </a:p>
        </p:txBody>
      </p:sp>
      <p:sp>
        <p:nvSpPr>
          <p:cNvPr id="7" name="Rectangle 6"/>
          <p:cNvSpPr/>
          <p:nvPr/>
        </p:nvSpPr>
        <p:spPr>
          <a:xfrm>
            <a:off x="6184106" y="4988623"/>
            <a:ext cx="5340949" cy="1200329"/>
          </a:xfrm>
          <a:prstGeom prst="rect">
            <a:avLst/>
          </a:prstGeom>
        </p:spPr>
        <p:txBody>
          <a:bodyPr wrap="none">
            <a:spAutoFit/>
          </a:bodyPr>
          <a:lstStyle/>
          <a:p>
            <a:r>
              <a:rPr lang="fr-FR" sz="2400" dirty="0">
                <a:hlinkClick r:id="rId2"/>
              </a:rPr>
              <a:t>http://stateless.co/hal_specification.html</a:t>
            </a:r>
            <a:endParaRPr lang="fr-FR" sz="2400" dirty="0"/>
          </a:p>
          <a:p>
            <a:endParaRPr lang="fr-FR" sz="2400" dirty="0"/>
          </a:p>
          <a:p>
            <a:r>
              <a:rPr lang="fr-FR" sz="2400" dirty="0" err="1"/>
              <a:t>Modify</a:t>
            </a:r>
            <a:r>
              <a:rPr lang="fr-FR" sz="2400" dirty="0"/>
              <a:t> the data format</a:t>
            </a:r>
            <a:endParaRPr lang="fr-FR" sz="2800" dirty="0"/>
          </a:p>
        </p:txBody>
      </p:sp>
      <p:pic>
        <p:nvPicPr>
          <p:cNvPr id="8" name="Image 7"/>
          <p:cNvPicPr>
            <a:picLocks noChangeAspect="1"/>
          </p:cNvPicPr>
          <p:nvPr/>
        </p:nvPicPr>
        <p:blipFill>
          <a:blip r:embed="rId3"/>
          <a:stretch>
            <a:fillRect/>
          </a:stretch>
        </p:blipFill>
        <p:spPr>
          <a:xfrm>
            <a:off x="5927154" y="454040"/>
            <a:ext cx="5597901" cy="4198426"/>
          </a:xfrm>
          <a:prstGeom prst="rect">
            <a:avLst/>
          </a:prstGeom>
        </p:spPr>
      </p:pic>
    </p:spTree>
    <p:extLst>
      <p:ext uri="{BB962C8B-B14F-4D97-AF65-F5344CB8AC3E}">
        <p14:creationId xmlns:p14="http://schemas.microsoft.com/office/powerpoint/2010/main" val="2166218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HATEOAS: JSON-API</a:t>
            </a:r>
          </a:p>
        </p:txBody>
      </p:sp>
      <p:sp>
        <p:nvSpPr>
          <p:cNvPr id="3" name="Espace réservé du contenu 2"/>
          <p:cNvSpPr>
            <a:spLocks noGrp="1"/>
          </p:cNvSpPr>
          <p:nvPr>
            <p:ph idx="1"/>
          </p:nvPr>
        </p:nvSpPr>
        <p:spPr>
          <a:xfrm>
            <a:off x="423862" y="1468619"/>
            <a:ext cx="5544683" cy="5017905"/>
          </a:xfrm>
        </p:spPr>
        <p:txBody>
          <a:bodyPr>
            <a:normAutofit/>
          </a:bodyPr>
          <a:lstStyle/>
          <a:p>
            <a:pPr lvl="1"/>
            <a:endParaRPr lang="fr-FR" dirty="0"/>
          </a:p>
          <a:p>
            <a:pPr lvl="1"/>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102</a:t>
            </a:fld>
            <a:endParaRPr lang="fr-FR"/>
          </a:p>
        </p:txBody>
      </p:sp>
      <p:sp>
        <p:nvSpPr>
          <p:cNvPr id="6" name="Rectangle 5"/>
          <p:cNvSpPr/>
          <p:nvPr/>
        </p:nvSpPr>
        <p:spPr>
          <a:xfrm>
            <a:off x="342899" y="1468619"/>
            <a:ext cx="5130345" cy="2554545"/>
          </a:xfrm>
          <a:prstGeom prst="rect">
            <a:avLst/>
          </a:prstGeom>
        </p:spPr>
        <p:txBody>
          <a:bodyPr wrap="square">
            <a:spAutoFit/>
          </a:bodyPr>
          <a:lstStyle/>
          <a:p>
            <a:pPr marL="285750" indent="-285750">
              <a:buFont typeface="Arial" panose="020B0604020202020204" pitchFamily="34" charset="0"/>
              <a:buChar char="•"/>
            </a:pPr>
            <a:r>
              <a:rPr lang="en-US" sz="3200" b="1" dirty="0" err="1"/>
              <a:t>Similaire</a:t>
            </a:r>
            <a:r>
              <a:rPr lang="en-US" sz="3200" b="1" dirty="0"/>
              <a:t> à HAL</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a:t>JSON-API à un </a:t>
            </a:r>
            <a:r>
              <a:rPr lang="en-US" sz="3200" b="1" dirty="0" err="1"/>
              <a:t>impacte</a:t>
            </a:r>
            <a:r>
              <a:rPr lang="en-US" sz="3200" b="1" dirty="0"/>
              <a:t> sur le format des </a:t>
            </a:r>
            <a:r>
              <a:rPr lang="en-US" sz="3200" b="1" dirty="0" err="1"/>
              <a:t>données</a:t>
            </a:r>
            <a:r>
              <a:rPr lang="en-US" sz="3200" b="1" dirty="0"/>
              <a:t>.</a:t>
            </a:r>
          </a:p>
          <a:p>
            <a:pPr marL="285750" indent="-285750">
              <a:buFont typeface="Arial" panose="020B0604020202020204" pitchFamily="34" charset="0"/>
              <a:buChar char="•"/>
            </a:pPr>
            <a:endParaRPr lang="en-US" sz="3200" b="1" dirty="0"/>
          </a:p>
        </p:txBody>
      </p:sp>
      <p:sp>
        <p:nvSpPr>
          <p:cNvPr id="7" name="Rectangle 6"/>
          <p:cNvSpPr/>
          <p:nvPr/>
        </p:nvSpPr>
        <p:spPr>
          <a:xfrm>
            <a:off x="6266332" y="6110092"/>
            <a:ext cx="3507435" cy="892552"/>
          </a:xfrm>
          <a:prstGeom prst="rect">
            <a:avLst/>
          </a:prstGeom>
        </p:spPr>
        <p:txBody>
          <a:bodyPr wrap="none">
            <a:spAutoFit/>
          </a:bodyPr>
          <a:lstStyle/>
          <a:p>
            <a:r>
              <a:rPr lang="fr-FR" sz="2400" dirty="0">
                <a:hlinkClick r:id="rId2"/>
              </a:rPr>
              <a:t>http://jsonapi.org/format/</a:t>
            </a:r>
            <a:endParaRPr lang="fr-FR" sz="2400" dirty="0"/>
          </a:p>
          <a:p>
            <a:endParaRPr lang="fr-FR" sz="2800" dirty="0"/>
          </a:p>
        </p:txBody>
      </p:sp>
      <p:pic>
        <p:nvPicPr>
          <p:cNvPr id="5" name="Image 4"/>
          <p:cNvPicPr>
            <a:picLocks noChangeAspect="1"/>
          </p:cNvPicPr>
          <p:nvPr/>
        </p:nvPicPr>
        <p:blipFill>
          <a:blip r:embed="rId3"/>
          <a:stretch>
            <a:fillRect/>
          </a:stretch>
        </p:blipFill>
        <p:spPr>
          <a:xfrm>
            <a:off x="6184106" y="90151"/>
            <a:ext cx="5686425" cy="5534025"/>
          </a:xfrm>
          <a:prstGeom prst="rect">
            <a:avLst/>
          </a:prstGeom>
        </p:spPr>
      </p:pic>
    </p:spTree>
    <p:extLst>
      <p:ext uri="{BB962C8B-B14F-4D97-AF65-F5344CB8AC3E}">
        <p14:creationId xmlns:p14="http://schemas.microsoft.com/office/powerpoint/2010/main" val="7873711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Références</a:t>
            </a:r>
            <a:endParaRPr lang="fr-FR" dirty="0"/>
          </a:p>
        </p:txBody>
      </p:sp>
      <p:sp>
        <p:nvSpPr>
          <p:cNvPr id="3" name="Espace réservé du contenu 2"/>
          <p:cNvSpPr>
            <a:spLocks noGrp="1"/>
          </p:cNvSpPr>
          <p:nvPr>
            <p:ph idx="1"/>
          </p:nvPr>
        </p:nvSpPr>
        <p:spPr/>
        <p:txBody>
          <a:bodyPr>
            <a:normAutofit fontScale="70000" lnSpcReduction="20000"/>
          </a:bodyPr>
          <a:lstStyle/>
          <a:p>
            <a:endParaRPr lang="fr-FR" dirty="0"/>
          </a:p>
          <a:p>
            <a:r>
              <a:rPr lang="fr-FR" dirty="0">
                <a:hlinkClick r:id="rId2"/>
              </a:rPr>
              <a:t>http://blog.xebia.fr/2014/03/17/post-vs-put-la-confusion/</a:t>
            </a:r>
            <a:endParaRPr lang="fr-FR" dirty="0"/>
          </a:p>
          <a:p>
            <a:r>
              <a:rPr lang="fr-FR" dirty="0">
                <a:hlinkClick r:id="rId3"/>
              </a:rPr>
              <a:t>https://martinfowler.com/articles/richardsonMaturityModel.html</a:t>
            </a:r>
            <a:endParaRPr lang="fr-FR" dirty="0"/>
          </a:p>
          <a:p>
            <a:r>
              <a:rPr lang="fr-FR" dirty="0">
                <a:hlinkClick r:id="rId4"/>
              </a:rPr>
              <a:t>https://fr.wikipedia.org/wiki/Representational_state_transfer</a:t>
            </a:r>
            <a:endParaRPr lang="fr-FR" dirty="0"/>
          </a:p>
          <a:p>
            <a:r>
              <a:rPr lang="fr-FR" dirty="0">
                <a:hlinkClick r:id="rId5"/>
              </a:rPr>
              <a:t>https://zestedesavoir.com/tutoriels/299/la-theorie-rest-restful-et-hateoas/</a:t>
            </a:r>
            <a:endParaRPr lang="fr-FR" dirty="0"/>
          </a:p>
          <a:p>
            <a:r>
              <a:rPr lang="fr-FR" dirty="0">
                <a:hlinkClick r:id="rId6"/>
              </a:rPr>
              <a:t>https://www.tutorialspoint.com/restful/restful_introduction.htm</a:t>
            </a:r>
            <a:endParaRPr lang="fr-FR" dirty="0"/>
          </a:p>
          <a:p>
            <a:r>
              <a:rPr lang="fr-FR" dirty="0">
                <a:hlinkClick r:id="rId7"/>
              </a:rPr>
              <a:t>https://www.tutorialspoint.com/restful/restful_caching.htm</a:t>
            </a:r>
            <a:endParaRPr lang="fr-FR" dirty="0"/>
          </a:p>
          <a:p>
            <a:r>
              <a:rPr lang="fr-FR" dirty="0">
                <a:hlinkClick r:id="rId8"/>
              </a:rPr>
              <a:t>https://www.tutorialspoint.com/restful/restful_security.htm</a:t>
            </a:r>
            <a:endParaRPr lang="fr-FR" dirty="0"/>
          </a:p>
          <a:p>
            <a:r>
              <a:rPr lang="fr-FR" dirty="0">
                <a:hlinkClick r:id="rId9"/>
              </a:rPr>
              <a:t>https://developers.google.com/web/fundamentals/performance/optimizing-content-efficiency/http-caching?hl=fr</a:t>
            </a:r>
            <a:endParaRPr lang="fr-FR" dirty="0"/>
          </a:p>
          <a:p>
            <a:r>
              <a:rPr lang="fr-FR" dirty="0">
                <a:hlinkClick r:id="rId10"/>
              </a:rPr>
              <a:t>https://fr.wikipedia.org/wiki/Balise-entit%C3%A9_ETag_HTTP</a:t>
            </a:r>
            <a:endParaRPr lang="fr-FR" dirty="0"/>
          </a:p>
          <a:p>
            <a:r>
              <a:rPr lang="fr-FR" dirty="0">
                <a:hlinkClick r:id="rId11"/>
              </a:rPr>
              <a:t>https://developer.mozilla.org/en-US/docs/Web/HTTP/Methods/POST</a:t>
            </a:r>
            <a:endParaRPr lang="fr-FR" dirty="0"/>
          </a:p>
          <a:p>
            <a:r>
              <a:rPr lang="fr-FR" dirty="0">
                <a:hlinkClick r:id="rId12"/>
              </a:rPr>
              <a:t>https://fr.wikipedia.org/wiki/Idempotence</a:t>
            </a:r>
            <a:endParaRPr lang="fr-FR" dirty="0"/>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103</a:t>
            </a:fld>
            <a:endParaRPr lang="fr-FR"/>
          </a:p>
        </p:txBody>
      </p:sp>
    </p:spTree>
    <p:extLst>
      <p:ext uri="{BB962C8B-B14F-4D97-AF65-F5344CB8AC3E}">
        <p14:creationId xmlns:p14="http://schemas.microsoft.com/office/powerpoint/2010/main" val="32723869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96923"/>
            <a:ext cx="10515600" cy="1325563"/>
          </a:xfrm>
        </p:spPr>
        <p:txBody>
          <a:bodyPr/>
          <a:lstStyle/>
          <a:p>
            <a:r>
              <a:rPr lang="fr-FR" dirty="0"/>
              <a:t>Relation entre l'URL et les méthodes HTTP</a:t>
            </a:r>
          </a:p>
        </p:txBody>
      </p:sp>
      <p:graphicFrame>
        <p:nvGraphicFramePr>
          <p:cNvPr id="9" name="Espace réservé du contenu 8"/>
          <p:cNvGraphicFramePr>
            <a:graphicFrameLocks noGrp="1"/>
          </p:cNvGraphicFramePr>
          <p:nvPr>
            <p:ph idx="1"/>
            <p:extLst/>
          </p:nvPr>
        </p:nvGraphicFramePr>
        <p:xfrm>
          <a:off x="0" y="700088"/>
          <a:ext cx="12192000" cy="5788580"/>
        </p:xfrm>
        <a:graphic>
          <a:graphicData uri="http://schemas.openxmlformats.org/drawingml/2006/table">
            <a:tbl>
              <a:tblPr/>
              <a:tblGrid>
                <a:gridCol w="2032000">
                  <a:extLst>
                    <a:ext uri="{9D8B030D-6E8A-4147-A177-3AD203B41FA5}">
                      <a16:colId xmlns:a16="http://schemas.microsoft.com/office/drawing/2014/main" val="3117594713"/>
                    </a:ext>
                  </a:extLst>
                </a:gridCol>
                <a:gridCol w="2032000">
                  <a:extLst>
                    <a:ext uri="{9D8B030D-6E8A-4147-A177-3AD203B41FA5}">
                      <a16:colId xmlns:a16="http://schemas.microsoft.com/office/drawing/2014/main" val="285115284"/>
                    </a:ext>
                  </a:extLst>
                </a:gridCol>
                <a:gridCol w="1608138">
                  <a:extLst>
                    <a:ext uri="{9D8B030D-6E8A-4147-A177-3AD203B41FA5}">
                      <a16:colId xmlns:a16="http://schemas.microsoft.com/office/drawing/2014/main" val="2414570004"/>
                    </a:ext>
                  </a:extLst>
                </a:gridCol>
                <a:gridCol w="2671762">
                  <a:extLst>
                    <a:ext uri="{9D8B030D-6E8A-4147-A177-3AD203B41FA5}">
                      <a16:colId xmlns:a16="http://schemas.microsoft.com/office/drawing/2014/main" val="1500161443"/>
                    </a:ext>
                  </a:extLst>
                </a:gridCol>
                <a:gridCol w="2028825">
                  <a:extLst>
                    <a:ext uri="{9D8B030D-6E8A-4147-A177-3AD203B41FA5}">
                      <a16:colId xmlns:a16="http://schemas.microsoft.com/office/drawing/2014/main" val="3863902547"/>
                    </a:ext>
                  </a:extLst>
                </a:gridCol>
                <a:gridCol w="1819275">
                  <a:extLst>
                    <a:ext uri="{9D8B030D-6E8A-4147-A177-3AD203B41FA5}">
                      <a16:colId xmlns:a16="http://schemas.microsoft.com/office/drawing/2014/main" val="2633700080"/>
                    </a:ext>
                  </a:extLst>
                </a:gridCol>
              </a:tblGrid>
              <a:tr h="394507">
                <a:tc gridSpan="6">
                  <a:txBody>
                    <a:bodyPr/>
                    <a:lstStyle/>
                    <a:p>
                      <a:pPr algn="ctr"/>
                      <a:r>
                        <a:rPr lang="fr-FR" sz="2000" b="1" dirty="0">
                          <a:solidFill>
                            <a:schemeClr val="accent1">
                              <a:lumMod val="50000"/>
                            </a:schemeClr>
                          </a:solidFill>
                        </a:rPr>
                        <a:t>Méthodes HTTP</a:t>
                      </a:r>
                    </a:p>
                  </a:txBody>
                  <a:tcPr marL="75023" marR="75023" marT="37512" marB="37512" anchor="ctr">
                    <a:solidFill>
                      <a:srgbClr val="F8F9F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641930373"/>
                  </a:ext>
                </a:extLst>
              </a:tr>
              <a:tr h="394507">
                <a:tc>
                  <a:txBody>
                    <a:bodyPr/>
                    <a:lstStyle/>
                    <a:p>
                      <a:pPr algn="ctr"/>
                      <a:r>
                        <a:rPr lang="fr-FR" sz="2000" dirty="0">
                          <a:effectLst/>
                        </a:rPr>
                        <a:t>URL</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GET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PUT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POST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PATCH</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fr-FR" sz="2000" b="1" dirty="0">
                          <a:effectLst/>
                        </a:rPr>
                        <a:t>DELETE</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128694325"/>
                  </a:ext>
                </a:extLst>
              </a:tr>
              <a:tr h="2357321">
                <a:tc>
                  <a:txBody>
                    <a:bodyPr/>
                    <a:lstStyle/>
                    <a:p>
                      <a:pPr algn="ctr"/>
                      <a:r>
                        <a:rPr lang="fr-FR" sz="2000" dirty="0">
                          <a:effectLst/>
                        </a:rPr>
                        <a:t>Collection, telle que </a:t>
                      </a:r>
                    </a:p>
                    <a:p>
                      <a:pPr algn="ctr"/>
                      <a:r>
                        <a:rPr lang="fr-FR" sz="2000" dirty="0">
                          <a:effectLst/>
                          <a:hlinkClick r:id="rId2"/>
                        </a:rPr>
                        <a:t>http://api.exemple.com/ressources</a:t>
                      </a:r>
                      <a:endParaRPr lang="fr-FR" sz="2000" dirty="0">
                        <a:effectLst/>
                      </a:endParaRPr>
                    </a:p>
                    <a:p>
                      <a:pPr algn="ctr"/>
                      <a:endParaRPr lang="fr-FR" sz="2000" dirty="0">
                        <a:effectLst/>
                      </a:endParaRPr>
                    </a:p>
                    <a:p>
                      <a:pPr algn="ctr"/>
                      <a:endParaRPr lang="fr-FR" sz="2000" dirty="0">
                        <a:effectLst/>
                      </a:endParaRPr>
                    </a:p>
                    <a:p>
                      <a:pPr algn="ct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dirty="0">
                          <a:effectLst/>
                        </a:rPr>
                        <a:t>Liste</a:t>
                      </a:r>
                      <a:r>
                        <a:rPr lang="fr-FR" sz="1800" dirty="0">
                          <a:effectLst/>
                        </a:rPr>
                        <a:t> les </a:t>
                      </a:r>
                      <a:r>
                        <a:rPr lang="fr-FR" sz="1800" dirty="0" err="1">
                          <a:effectLst/>
                        </a:rPr>
                        <a:t>URIs</a:t>
                      </a:r>
                      <a:r>
                        <a:rPr lang="fr-FR" sz="1800" dirty="0">
                          <a:effectLst/>
                        </a:rPr>
                        <a:t> et peut-être d'autres détails des membres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la collection entière par une autre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b="1" dirty="0"/>
                        <a:t>Met à jour</a:t>
                      </a:r>
                      <a:r>
                        <a:rPr lang="fr-FR" dirty="0"/>
                        <a:t> des ressources partielles.</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toute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0488617"/>
                  </a:ext>
                </a:extLst>
              </a:tr>
              <a:tr h="2642245">
                <a:tc>
                  <a:txBody>
                    <a:bodyPr/>
                    <a:lstStyle/>
                    <a:p>
                      <a:pPr algn="ctr"/>
                      <a:r>
                        <a:rPr lang="fr-FR" sz="2000" dirty="0">
                          <a:effectLst/>
                        </a:rPr>
                        <a:t>Élément, tel que </a:t>
                      </a:r>
                    </a:p>
                    <a:p>
                      <a:pPr algn="ctr"/>
                      <a:r>
                        <a:rPr lang="fr-FR" sz="2000" dirty="0">
                          <a:effectLst/>
                          <a:hlinkClick r:id="rId3"/>
                        </a:rPr>
                        <a:t>http://api.exemple.com/ressources/item17</a:t>
                      </a:r>
                      <a:endParaRPr lang="fr-FR" sz="20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fr-FR" sz="1800" b="1">
                          <a:effectLst/>
                        </a:rPr>
                        <a:t>Récupérer</a:t>
                      </a:r>
                      <a:r>
                        <a:rPr lang="fr-FR" sz="1800">
                          <a:effectLst/>
                        </a:rPr>
                        <a:t> une représentation du membre adressé de la collection, exprimé dans un type de média Internet approprié.</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Remplace</a:t>
                      </a:r>
                      <a:r>
                        <a:rPr lang="fr-FR" sz="1800" dirty="0">
                          <a:effectLst/>
                        </a:rPr>
                        <a:t> le membre adressé de la collection, ou s'il n'existe pas, le </a:t>
                      </a:r>
                      <a:r>
                        <a:rPr lang="fr-FR" sz="1800" b="1" dirty="0">
                          <a:effectLst/>
                        </a:rPr>
                        <a:t>créer</a:t>
                      </a:r>
                      <a:r>
                        <a:rPr lang="fr-FR" sz="1800" dirty="0">
                          <a:effectLst/>
                        </a:rPr>
                        <a:t>.</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dirty="0">
                          <a:effectLst/>
                        </a:rPr>
                        <a:t>Généralement non utilisée. Elle Traite le membre adressé en tant que collection à part entière et </a:t>
                      </a:r>
                      <a:r>
                        <a:rPr lang="fr-FR" sz="1800" b="1" dirty="0">
                          <a:effectLst/>
                        </a:rPr>
                        <a:t>créer</a:t>
                      </a:r>
                      <a:r>
                        <a:rPr lang="fr-FR" sz="1800" dirty="0">
                          <a:effectLst/>
                        </a:rPr>
                        <a:t> une nouvelle entrée en son sein.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fr-FR" sz="1800" b="1" dirty="0">
                          <a:effectLst/>
                        </a:rPr>
                        <a:t>Supprime</a:t>
                      </a:r>
                      <a:r>
                        <a:rPr lang="fr-FR" sz="1800" dirty="0">
                          <a:effectLst/>
                        </a:rPr>
                        <a:t> le membre adressé de la collection.</a:t>
                      </a:r>
                    </a:p>
                  </a:txBody>
                  <a:tcPr marL="75023" marR="75023" marT="37512" marB="3751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9485881"/>
                  </a:ext>
                </a:extLst>
              </a:tr>
            </a:tbl>
          </a:graphicData>
        </a:graphic>
      </p:graphicFrame>
      <p:sp>
        <p:nvSpPr>
          <p:cNvPr id="4" name="Rectangle 3">
            <a:extLst>
              <a:ext uri="{FF2B5EF4-FFF2-40B4-BE49-F238E27FC236}">
                <a16:creationId xmlns:a16="http://schemas.microsoft.com/office/drawing/2014/main" id="{101AE1C9-3910-4854-B273-416E44C285E3}"/>
              </a:ext>
            </a:extLst>
          </p:cNvPr>
          <p:cNvSpPr/>
          <p:nvPr/>
        </p:nvSpPr>
        <p:spPr>
          <a:xfrm>
            <a:off x="838200" y="6488668"/>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35328663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F8754-F4BD-4F9F-A3E7-F3468EF1DB9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38917-B8F7-44EE-A91C-FBD82892253C}"/>
              </a:ext>
            </a:extLst>
          </p:cNvPr>
          <p:cNvSpPr>
            <a:spLocks noGrp="1"/>
          </p:cNvSpPr>
          <p:nvPr>
            <p:ph idx="1"/>
          </p:nvPr>
        </p:nvSpPr>
        <p:spPr/>
        <p:txBody>
          <a:bodyPr>
            <a:normAutofit fontScale="85000" lnSpcReduction="10000"/>
          </a:bodyPr>
          <a:lstStyle/>
          <a:p>
            <a:r>
              <a:rPr lang="fr-FR" dirty="0"/>
              <a:t>Aujourd'hui, la mise en place de l'automatisation nous oblige à créer et exposer de plus en plus d'API REST. L'idée, c'est que nos API soient utilisables par tout le monde. Pour cela, c'est comme une librairie, il faut qu'elle soit bien conçue !</a:t>
            </a:r>
          </a:p>
          <a:p>
            <a:endParaRPr lang="fr-FR" dirty="0"/>
          </a:p>
          <a:p>
            <a:r>
              <a:rPr lang="fr-FR" dirty="0"/>
              <a:t>Cette présentation a pour but d'expliquer :</a:t>
            </a:r>
          </a:p>
          <a:p>
            <a:endParaRPr lang="fr-FR" dirty="0"/>
          </a:p>
          <a:p>
            <a:r>
              <a:rPr lang="fr-FR" dirty="0"/>
              <a:t>- A quoi sert le REST, RESTful ?</a:t>
            </a:r>
          </a:p>
          <a:p>
            <a:r>
              <a:rPr lang="fr-FR" dirty="0"/>
              <a:t>- Qu'est-ce que le REST, RESTful ?</a:t>
            </a:r>
          </a:p>
          <a:p>
            <a:r>
              <a:rPr lang="fr-FR" dirty="0"/>
              <a:t>- Comment bien désigner une API ?</a:t>
            </a:r>
          </a:p>
          <a:p>
            <a:endParaRPr lang="fr-FR" dirty="0"/>
          </a:p>
          <a:p>
            <a:r>
              <a:rPr lang="fr-FR" dirty="0"/>
              <a:t>Un #</a:t>
            </a:r>
            <a:r>
              <a:rPr lang="fr-FR" dirty="0" err="1"/>
              <a:t>BackToBasis</a:t>
            </a:r>
            <a:r>
              <a:rPr lang="fr-FR" dirty="0"/>
              <a:t> très rafraîchissant !</a:t>
            </a:r>
          </a:p>
        </p:txBody>
      </p:sp>
    </p:spTree>
    <p:extLst>
      <p:ext uri="{BB962C8B-B14F-4D97-AF65-F5344CB8AC3E}">
        <p14:creationId xmlns:p14="http://schemas.microsoft.com/office/powerpoint/2010/main" val="6690597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a:t>
            </a:r>
          </a:p>
        </p:txBody>
      </p:sp>
      <p:sp>
        <p:nvSpPr>
          <p:cNvPr id="3" name="Espace réservé du contenu 2"/>
          <p:cNvSpPr>
            <a:spLocks noGrp="1"/>
          </p:cNvSpPr>
          <p:nvPr>
            <p:ph idx="1"/>
          </p:nvPr>
        </p:nvSpPr>
        <p:spPr>
          <a:xfrm>
            <a:off x="552450" y="1503453"/>
            <a:ext cx="6648450" cy="4818063"/>
          </a:xfrm>
        </p:spPr>
        <p:txBody>
          <a:bodyPr>
            <a:normAutofit fontScale="92500" lnSpcReduction="20000"/>
          </a:bodyPr>
          <a:lstStyle/>
          <a:p>
            <a:r>
              <a:rPr lang="fr-FR" dirty="0">
                <a:solidFill>
                  <a:srgbClr val="00B050"/>
                </a:solidFill>
              </a:rPr>
              <a:t>Rappel des bases </a:t>
            </a:r>
          </a:p>
          <a:p>
            <a:r>
              <a:rPr lang="fr-FR" dirty="0">
                <a:solidFill>
                  <a:srgbClr val="00B050"/>
                </a:solidFill>
              </a:rPr>
              <a:t>Définition Web Service</a:t>
            </a:r>
          </a:p>
          <a:p>
            <a:endParaRPr lang="fr-FR" dirty="0"/>
          </a:p>
          <a:p>
            <a:r>
              <a:rPr lang="fr-FR" dirty="0">
                <a:solidFill>
                  <a:srgbClr val="00B050"/>
                </a:solidFill>
              </a:rPr>
              <a:t>SOAP</a:t>
            </a:r>
            <a:endParaRPr lang="fr-FR" dirty="0">
              <a:solidFill>
                <a:schemeClr val="bg1">
                  <a:lumMod val="50000"/>
                </a:schemeClr>
              </a:solidFill>
            </a:endParaRPr>
          </a:p>
          <a:p>
            <a:pPr lvl="1"/>
            <a:r>
              <a:rPr lang="fr-FR" dirty="0">
                <a:solidFill>
                  <a:srgbClr val="00B050"/>
                </a:solidFill>
              </a:rPr>
              <a:t>Cours +TP </a:t>
            </a:r>
            <a:r>
              <a:rPr lang="fr-FR" dirty="0">
                <a:solidFill>
                  <a:schemeClr val="bg1">
                    <a:lumMod val="75000"/>
                  </a:schemeClr>
                </a:solidFill>
              </a:rPr>
              <a:t>(node.js + Visual Studio Code + SOAP UI)</a:t>
            </a:r>
          </a:p>
          <a:p>
            <a:r>
              <a:rPr lang="fr-FR" dirty="0"/>
              <a:t>REST </a:t>
            </a:r>
          </a:p>
          <a:p>
            <a:pPr lvl="1"/>
            <a:r>
              <a:rPr lang="fr-FR" dirty="0"/>
              <a:t>Cours + TP </a:t>
            </a:r>
            <a:r>
              <a:rPr lang="fr-FR" dirty="0">
                <a:solidFill>
                  <a:schemeClr val="bg1">
                    <a:lumMod val="75000"/>
                  </a:schemeClr>
                </a:solidFill>
              </a:rPr>
              <a:t>(node.js + Visual Studio Code + plugin Chrome Postman, </a:t>
            </a:r>
            <a:r>
              <a:rPr lang="fr-FR" dirty="0" err="1">
                <a:solidFill>
                  <a:schemeClr val="bg1">
                    <a:lumMod val="75000"/>
                  </a:schemeClr>
                </a:solidFill>
              </a:rPr>
              <a:t>Swagger</a:t>
            </a:r>
            <a:r>
              <a:rPr lang="fr-FR" dirty="0">
                <a:solidFill>
                  <a:schemeClr val="bg1">
                    <a:lumMod val="75000"/>
                  </a:schemeClr>
                </a:solidFill>
              </a:rPr>
              <a:t>)</a:t>
            </a:r>
          </a:p>
          <a:p>
            <a:r>
              <a:rPr lang="fr-FR" dirty="0"/>
              <a:t>Sécurité </a:t>
            </a:r>
          </a:p>
          <a:p>
            <a:pPr lvl="1"/>
            <a:r>
              <a:rPr lang="fr-FR" dirty="0"/>
              <a:t>Cours + TP</a:t>
            </a:r>
          </a:p>
          <a:p>
            <a:endParaRPr lang="fr-FR" dirty="0"/>
          </a:p>
          <a:p>
            <a:r>
              <a:rPr lang="fr-FR" dirty="0"/>
              <a:t>Interrogation écrite de </a:t>
            </a:r>
            <a:r>
              <a:rPr lang="fr-FR" dirty="0">
                <a:solidFill>
                  <a:schemeClr val="bg1">
                    <a:lumMod val="50000"/>
                  </a:schemeClr>
                </a:solidFill>
              </a:rPr>
              <a:t>45 minutes </a:t>
            </a:r>
          </a:p>
          <a:p>
            <a:pPr lvl="1"/>
            <a:r>
              <a:rPr lang="fr-FR" dirty="0">
                <a:solidFill>
                  <a:schemeClr val="bg1">
                    <a:lumMod val="50000"/>
                  </a:schemeClr>
                </a:solidFill>
              </a:rPr>
              <a:t>Au début de la dernière séance</a:t>
            </a:r>
          </a:p>
        </p:txBody>
      </p:sp>
      <p:sp>
        <p:nvSpPr>
          <p:cNvPr id="5" name="Espace réservé du contenu 2">
            <a:extLst>
              <a:ext uri="{FF2B5EF4-FFF2-40B4-BE49-F238E27FC236}">
                <a16:creationId xmlns:a16="http://schemas.microsoft.com/office/drawing/2014/main" id="{CC0FFA9E-0BAC-434D-9379-5A13DFCB4788}"/>
              </a:ext>
            </a:extLst>
          </p:cNvPr>
          <p:cNvSpPr txBox="1">
            <a:spLocks/>
          </p:cNvSpPr>
          <p:nvPr/>
        </p:nvSpPr>
        <p:spPr>
          <a:xfrm>
            <a:off x="7572375" y="1503452"/>
            <a:ext cx="4414838" cy="481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a:t>
            </a:r>
            <a:r>
              <a:rPr lang="fr-FR" dirty="0" err="1"/>
              <a:t>TPs</a:t>
            </a:r>
            <a:r>
              <a:rPr lang="fr-FR" dirty="0"/>
              <a:t> sont à rendre de manière individuel en version papier à la fin de chaque cours</a:t>
            </a:r>
          </a:p>
          <a:p>
            <a:pPr lvl="1"/>
            <a:r>
              <a:rPr lang="fr-FR" dirty="0"/>
              <a:t>Entraidez-vous !</a:t>
            </a:r>
          </a:p>
          <a:p>
            <a:endParaRPr lang="fr-FR" dirty="0"/>
          </a:p>
          <a:p>
            <a:r>
              <a:rPr lang="fr-FR" dirty="0"/>
              <a:t>Une note interrogation </a:t>
            </a:r>
          </a:p>
          <a:p>
            <a:r>
              <a:rPr lang="fr-FR" dirty="0"/>
              <a:t>Une note sur le total des </a:t>
            </a:r>
            <a:r>
              <a:rPr lang="fr-FR" dirty="0" err="1"/>
              <a:t>TPs</a:t>
            </a:r>
            <a:endParaRPr lang="fr-FR" dirty="0"/>
          </a:p>
          <a:p>
            <a:endParaRPr lang="fr-FR" dirty="0">
              <a:solidFill>
                <a:schemeClr val="bg1">
                  <a:lumMod val="50000"/>
                </a:schemeClr>
              </a:solidFill>
            </a:endParaRPr>
          </a:p>
        </p:txBody>
      </p:sp>
      <p:cxnSp>
        <p:nvCxnSpPr>
          <p:cNvPr id="6" name="Connecteur droit 5">
            <a:extLst>
              <a:ext uri="{FF2B5EF4-FFF2-40B4-BE49-F238E27FC236}">
                <a16:creationId xmlns:a16="http://schemas.microsoft.com/office/drawing/2014/main" id="{B672F279-A6E2-4F17-8113-9E7293909786}"/>
              </a:ext>
            </a:extLst>
          </p:cNvPr>
          <p:cNvCxnSpPr>
            <a:cxnSpLocks/>
          </p:cNvCxnSpPr>
          <p:nvPr/>
        </p:nvCxnSpPr>
        <p:spPr>
          <a:xfrm>
            <a:off x="7386638" y="1503452"/>
            <a:ext cx="0" cy="48528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37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0" y="1343025"/>
            <a:ext cx="10515600" cy="5329238"/>
          </a:xfrm>
        </p:spPr>
        <p:txBody>
          <a:bodyPr>
            <a:normAutofit fontScale="77500" lnSpcReduction="20000"/>
          </a:bodyPr>
          <a:lstStyle/>
          <a:p>
            <a:r>
              <a:rPr lang="fr-FR" dirty="0"/>
              <a:t>Disponibilité 24 heures sur 24</a:t>
            </a:r>
          </a:p>
          <a:p>
            <a:pPr lvl="1"/>
            <a:r>
              <a:rPr lang="fr-FR" dirty="0"/>
              <a:t>Résilience aux pannes</a:t>
            </a:r>
          </a:p>
          <a:p>
            <a:pPr lvl="1"/>
            <a:r>
              <a:rPr lang="fr-FR" dirty="0"/>
              <a:t>Mise à jour à chaud</a:t>
            </a:r>
          </a:p>
          <a:p>
            <a:r>
              <a:rPr lang="fr-FR" dirty="0"/>
              <a:t>Capacité à monter en charge (scalabilité)</a:t>
            </a:r>
          </a:p>
          <a:p>
            <a:pPr lvl="1"/>
            <a:r>
              <a:rPr lang="fr-FR" dirty="0"/>
              <a:t>+ requêtes</a:t>
            </a:r>
          </a:p>
          <a:p>
            <a:pPr lvl="2"/>
            <a:r>
              <a:rPr lang="fr-FR" dirty="0"/>
              <a:t>+ de bandes passantes</a:t>
            </a:r>
          </a:p>
          <a:p>
            <a:pPr lvl="2"/>
            <a:r>
              <a:rPr lang="fr-FR" dirty="0"/>
              <a:t>+ de </a:t>
            </a:r>
            <a:r>
              <a:rPr lang="fr-FR" dirty="0" err="1"/>
              <a:t>cpu</a:t>
            </a:r>
            <a:endParaRPr lang="fr-FR" dirty="0"/>
          </a:p>
          <a:p>
            <a:pPr lvl="2"/>
            <a:r>
              <a:rPr lang="fr-FR" dirty="0"/>
              <a:t>+ d’espace de stockage</a:t>
            </a:r>
          </a:p>
          <a:p>
            <a:pPr lvl="1"/>
            <a:r>
              <a:rPr lang="fr-FR" dirty="0"/>
              <a:t>Par période, ponctuelle, régulière</a:t>
            </a:r>
          </a:p>
          <a:p>
            <a:pPr lvl="1"/>
            <a:r>
              <a:rPr lang="fr-FR" dirty="0"/>
              <a:t>Automatique/Manuelle</a:t>
            </a:r>
          </a:p>
          <a:p>
            <a:pPr lvl="1"/>
            <a:r>
              <a:rPr lang="fr-FR" dirty="0"/>
              <a:t>Peu onéreux (</a:t>
            </a:r>
            <a:r>
              <a:rPr lang="fr-FR" dirty="0" err="1"/>
              <a:t>Commodity</a:t>
            </a:r>
            <a:r>
              <a:rPr lang="fr-FR" dirty="0"/>
              <a:t> hardware, Cloud)</a:t>
            </a:r>
          </a:p>
          <a:p>
            <a:r>
              <a:rPr lang="fr-FR" dirty="0"/>
              <a:t>Géo-répartition pour une faible latence</a:t>
            </a:r>
          </a:p>
          <a:p>
            <a:r>
              <a:rPr lang="fr-FR" dirty="0"/>
              <a:t>Livrer et mettre à jour rapidement (</a:t>
            </a:r>
            <a:r>
              <a:rPr lang="fr-FR" dirty="0" err="1"/>
              <a:t>DevOps</a:t>
            </a:r>
            <a:r>
              <a:rPr lang="fr-FR" dirty="0"/>
              <a:t>)</a:t>
            </a:r>
          </a:p>
          <a:p>
            <a:r>
              <a:rPr lang="fr-FR" dirty="0"/>
              <a:t>Sécurité</a:t>
            </a:r>
          </a:p>
          <a:p>
            <a:r>
              <a:rPr lang="fr-FR" dirty="0"/>
              <a:t>Expérience utilisateur</a:t>
            </a:r>
          </a:p>
          <a:p>
            <a:pPr lvl="1"/>
            <a:r>
              <a:rPr lang="fr-FR" dirty="0"/>
              <a:t>Single Page Application (SPA)</a:t>
            </a:r>
          </a:p>
          <a:p>
            <a:pPr lvl="1"/>
            <a:r>
              <a:rPr lang="fr-FR" dirty="0"/>
              <a:t>Site web accessible en mode déconnecté (Background </a:t>
            </a:r>
            <a:r>
              <a:rPr lang="fr-FR" dirty="0" err="1"/>
              <a:t>Worker</a:t>
            </a:r>
            <a:r>
              <a:rPr lang="fr-FR" dirty="0"/>
              <a:t>, Service </a:t>
            </a:r>
            <a:r>
              <a:rPr lang="fr-FR" dirty="0" err="1"/>
              <a:t>Worker</a:t>
            </a:r>
            <a:r>
              <a:rPr lang="fr-FR" dirty="0"/>
              <a:t>)</a:t>
            </a:r>
          </a:p>
          <a:p>
            <a:pPr lvl="1"/>
            <a:r>
              <a:rPr lang="fr-FR" dirty="0"/>
              <a:t>Application mobile</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2" y="2027910"/>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20511350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35654778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8020" y="57168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sp>
        <p:nvSpPr>
          <p:cNvPr id="97" name="Espace réservé du contenu 2"/>
          <p:cNvSpPr>
            <a:spLocks noGrp="1"/>
          </p:cNvSpPr>
          <p:nvPr>
            <p:ph idx="1"/>
          </p:nvPr>
        </p:nvSpPr>
        <p:spPr>
          <a:xfrm>
            <a:off x="5974223" y="1121790"/>
            <a:ext cx="6049138" cy="4680768"/>
          </a:xfrm>
        </p:spPr>
        <p:txBody>
          <a:bodyPr>
            <a:normAutofit fontScale="70000" lnSpcReduction="20000"/>
          </a:bodyPr>
          <a:lstStyle/>
          <a:p>
            <a:r>
              <a:rPr lang="fr-FR" dirty="0"/>
              <a:t>En </a:t>
            </a:r>
            <a:r>
              <a:rPr lang="fr-FR" dirty="0">
                <a:hlinkClick r:id="rId3" tooltip="Informatique"/>
              </a:rPr>
              <a:t>informatique</a:t>
            </a:r>
            <a:r>
              <a:rPr lang="fr-FR" dirty="0"/>
              <a:t>, les </a:t>
            </a:r>
            <a:r>
              <a:rPr lang="fr-FR" b="1" dirty="0" err="1"/>
              <a:t>microservices</a:t>
            </a:r>
            <a:r>
              <a:rPr lang="fr-FR" dirty="0"/>
              <a:t> sont un </a:t>
            </a:r>
            <a:r>
              <a:rPr lang="fr-FR" dirty="0">
                <a:hlinkClick r:id="rId4" tooltip="Patron d'architecture"/>
              </a:rPr>
              <a:t>style d'architecture</a:t>
            </a:r>
            <a:r>
              <a:rPr lang="fr-FR" dirty="0"/>
              <a:t> logicielle à partir duquel un ensemble complexe d'</a:t>
            </a:r>
            <a:r>
              <a:rPr lang="fr-FR" dirty="0">
                <a:hlinkClick r:id="rId5" tooltip="Application (informatique)"/>
              </a:rPr>
              <a:t>applications</a:t>
            </a:r>
            <a:r>
              <a:rPr lang="fr-FR" dirty="0"/>
              <a:t> est décomposé en plusieurs processus indépendants et faiblement couplés, souvent spécialisés dans une seule tâche. Les </a:t>
            </a:r>
            <a:r>
              <a:rPr lang="fr-FR" dirty="0">
                <a:hlinkClick r:id="rId6" tooltip="Processus (informatique)"/>
              </a:rPr>
              <a:t>processus</a:t>
            </a:r>
            <a:r>
              <a:rPr lang="fr-FR" dirty="0"/>
              <a:t> indépendants communiquent les uns avec les autres en utilisant des </a:t>
            </a:r>
            <a:r>
              <a:rPr lang="fr-FR" dirty="0">
                <a:hlinkClick r:id="rId7" tooltip="Interface de programmation"/>
              </a:rPr>
              <a:t>API</a:t>
            </a:r>
            <a:r>
              <a:rPr lang="fr-FR" dirty="0"/>
              <a:t> langage-agnostiques.</a:t>
            </a:r>
            <a:endParaRPr lang="fr-FR" b="1" dirty="0"/>
          </a:p>
          <a:p>
            <a:r>
              <a:rPr lang="fr-FR" dirty="0"/>
              <a:t>Détails</a:t>
            </a:r>
          </a:p>
          <a:p>
            <a:pPr lvl="1"/>
            <a:r>
              <a:rPr lang="fr-FR" dirty="0"/>
              <a:t>Les services individuels sont simples à remplacer</a:t>
            </a:r>
          </a:p>
          <a:p>
            <a:pPr lvl="1"/>
            <a:r>
              <a:rPr lang="fr-FR" dirty="0"/>
              <a:t>Les services sont conçus pour leur utilité spécifique (par exemple la facturation, la chaîne logistique, l'interface...)</a:t>
            </a:r>
          </a:p>
          <a:p>
            <a:pPr lvl="1"/>
            <a:r>
              <a:rPr lang="fr-FR" dirty="0"/>
              <a:t>L'architecture est plus symétrique que hiérarchique (passage d'une architecture client-serveur à une architecture de plusieurs entités communicantes)</a:t>
            </a:r>
          </a:p>
          <a:p>
            <a:pPr lvl="1"/>
            <a:r>
              <a:rPr lang="fr-FR" dirty="0"/>
              <a:t>L'architecture facilite le déploiement continu du code.</a:t>
            </a:r>
          </a:p>
          <a:p>
            <a:pPr lvl="1"/>
            <a:r>
              <a:rPr lang="fr-FR" dirty="0"/>
              <a:t>L’architecture facilite la montée en charge (scalabilité) des services (ajout/suppression de serveurs).</a:t>
            </a:r>
          </a:p>
          <a:p>
            <a:pPr lvl="1"/>
            <a:endParaRPr lang="fr-FR" dirty="0"/>
          </a:p>
        </p:txBody>
      </p:sp>
      <p:pic>
        <p:nvPicPr>
          <p:cNvPr id="45" name="Picture 4" descr="Résultat de recherche d'images pour &quot;image serveur&quot;"/>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145928" y="58052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7432889" y="58212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21947" y="1976752"/>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408952" y="3978312"/>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2842489" y="4266360"/>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1585935" y="6193487"/>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2114087" y="5477679"/>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996219" y="504243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4468066" y="593587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4522066" y="3026757"/>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3985759" y="381234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2582913" y="5422495"/>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100" idx="0"/>
          </p:cNvCxnSpPr>
          <p:nvPr/>
        </p:nvCxnSpPr>
        <p:spPr>
          <a:xfrm flipH="1" flipV="1">
            <a:off x="2348157" y="2654106"/>
            <a:ext cx="295208" cy="132420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2" descr="Résultat de recherche d'images pour &quot;image ordinateur&quot;">
            <a:extLst>
              <a:ext uri="{FF2B5EF4-FFF2-40B4-BE49-F238E27FC236}">
                <a16:creationId xmlns:a16="http://schemas.microsoft.com/office/drawing/2014/main" id="{45AEFBFC-ABC9-4DD0-B107-3EEF548A1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99" y="2987100"/>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2590773" y="2356814"/>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61" idx="3"/>
          </p:cNvCxnSpPr>
          <p:nvPr/>
        </p:nvCxnSpPr>
        <p:spPr>
          <a:xfrm flipH="1" flipV="1">
            <a:off x="1204506" y="3488354"/>
            <a:ext cx="909581"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61" idx="3"/>
          </p:cNvCxnSpPr>
          <p:nvPr/>
        </p:nvCxnSpPr>
        <p:spPr>
          <a:xfrm flipH="1" flipV="1">
            <a:off x="1204506" y="3488354"/>
            <a:ext cx="1204446"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2877778" y="3406819"/>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6029121" y="5649458"/>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3252474" y="6062438"/>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2978146" y="3225635"/>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5219812" y="2402116"/>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2643365" y="3450174"/>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4756479" y="2626655"/>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2582913" y="5857741"/>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5465045" y="5422495"/>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1585591" y="2654106"/>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61" idx="3"/>
            <a:endCxn id="47" idx="1"/>
          </p:cNvCxnSpPr>
          <p:nvPr/>
        </p:nvCxnSpPr>
        <p:spPr>
          <a:xfrm flipV="1">
            <a:off x="1204506" y="2356814"/>
            <a:ext cx="917441"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2843769" y="1684736"/>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2590773" y="1909275"/>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1999" y="3940706"/>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2643365" y="4738436"/>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2348500" y="4738436"/>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8466"/>
          <a:stretch/>
        </p:blipFill>
        <p:spPr bwMode="auto">
          <a:xfrm>
            <a:off x="735680" y="11890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99324" y="1866390"/>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222811" y="966433"/>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502431" y="1433814"/>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47" idx="1"/>
            <a:endCxn id="120" idx="3"/>
          </p:cNvCxnSpPr>
          <p:nvPr/>
        </p:nvCxnSpPr>
        <p:spPr>
          <a:xfrm flipH="1" flipV="1">
            <a:off x="1204506" y="1569098"/>
            <a:ext cx="917441" cy="78771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88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1</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1028" idx="3"/>
          </p:cNvCxnSpPr>
          <p:nvPr/>
        </p:nvCxnSpPr>
        <p:spPr>
          <a:xfrm flipH="1">
            <a:off x="7481080" y="1411166"/>
            <a:ext cx="1758176" cy="1508792"/>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846826" y="456941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33" name="Espace réservé du contenu 2">
            <a:extLst>
              <a:ext uri="{FF2B5EF4-FFF2-40B4-BE49-F238E27FC236}">
                <a16:creationId xmlns:a16="http://schemas.microsoft.com/office/drawing/2014/main" id="{A690AC02-6581-41AE-A81F-F4B3527EF8B7}"/>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CF1B63FC-F2F8-48AE-B777-28F759E2277A}"/>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5" name="Espace réservé du contenu 2">
            <a:extLst>
              <a:ext uri="{FF2B5EF4-FFF2-40B4-BE49-F238E27FC236}">
                <a16:creationId xmlns:a16="http://schemas.microsoft.com/office/drawing/2014/main" id="{2C3E6AB6-7016-4A68-BDAA-DBD5517C9D7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Tree>
    <p:extLst>
      <p:ext uri="{BB962C8B-B14F-4D97-AF65-F5344CB8AC3E}">
        <p14:creationId xmlns:p14="http://schemas.microsoft.com/office/powerpoint/2010/main" val="3073884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p:txBody>
          <a:bodyPr/>
          <a:lstStyle/>
          <a:p>
            <a:r>
              <a:rPr lang="fr-FR" dirty="0"/>
              <a:t>REST comparer à SOAP</a:t>
            </a:r>
          </a:p>
        </p:txBody>
      </p:sp>
      <p:sp>
        <p:nvSpPr>
          <p:cNvPr id="3" name="Espace réservé du contenu 2">
            <a:extLst>
              <a:ext uri="{FF2B5EF4-FFF2-40B4-BE49-F238E27FC236}">
                <a16:creationId xmlns:a16="http://schemas.microsoft.com/office/drawing/2014/main" id="{9C0F16BC-4275-4C17-8053-7F0F246130F6}"/>
              </a:ext>
            </a:extLst>
          </p:cNvPr>
          <p:cNvSpPr>
            <a:spLocks noGrp="1"/>
          </p:cNvSpPr>
          <p:nvPr>
            <p:ph idx="1"/>
          </p:nvPr>
        </p:nvSpPr>
        <p:spPr/>
        <p:txBody>
          <a:bodyPr>
            <a:normAutofit lnSpcReduction="10000"/>
          </a:bodyPr>
          <a:lstStyle/>
          <a:p>
            <a:r>
              <a:rPr lang="fr-FR" sz="3200" dirty="0"/>
              <a:t>Le recours à REST est souvent privilégié par rapport au style </a:t>
            </a:r>
            <a:r>
              <a:rPr lang="fr-FR" sz="3200" u="sng" dirty="0">
                <a:hlinkClick r:id="rId2"/>
              </a:rPr>
              <a:t>SOAP</a:t>
            </a:r>
            <a:r>
              <a:rPr lang="fr-FR" sz="3200" dirty="0"/>
              <a:t> :</a:t>
            </a:r>
          </a:p>
          <a:p>
            <a:pPr lvl="1"/>
            <a:r>
              <a:rPr lang="fr-FR" sz="2800" dirty="0"/>
              <a:t>REST ne consomme pas autant de </a:t>
            </a:r>
            <a:r>
              <a:rPr lang="fr-FR" sz="2800" u="sng" dirty="0">
                <a:hlinkClick r:id="rId3"/>
              </a:rPr>
              <a:t>bande passante</a:t>
            </a:r>
            <a:r>
              <a:rPr lang="fr-FR" sz="2800" dirty="0"/>
              <a:t>, ce qui rend son utilisation plus performant sur Internet.</a:t>
            </a:r>
          </a:p>
          <a:p>
            <a:pPr lvl="2"/>
            <a:r>
              <a:rPr lang="fr-FR" sz="2400" dirty="0"/>
              <a:t>JSON format le plus utilisé moins volumineux que le XML</a:t>
            </a:r>
          </a:p>
          <a:p>
            <a:pPr lvl="2"/>
            <a:r>
              <a:rPr lang="fr-FR" sz="2400" dirty="0"/>
              <a:t>Possibilité de mettre en </a:t>
            </a:r>
            <a:r>
              <a:rPr lang="fr-FR" sz="2400" b="1" dirty="0">
                <a:solidFill>
                  <a:srgbClr val="C00000"/>
                </a:solidFill>
              </a:rPr>
              <a:t>cache</a:t>
            </a:r>
            <a:r>
              <a:rPr lang="fr-FR" sz="2400" dirty="0"/>
              <a:t> les méthodes de lecture HTTP GET</a:t>
            </a:r>
          </a:p>
          <a:p>
            <a:pPr lvl="2"/>
            <a:endParaRPr lang="fr-FR" sz="2400" dirty="0"/>
          </a:p>
          <a:p>
            <a:pPr lvl="1"/>
            <a:r>
              <a:rPr lang="fr-FR" sz="2800" dirty="0">
                <a:solidFill>
                  <a:schemeClr val="bg1">
                    <a:lumMod val="50000"/>
                  </a:schemeClr>
                </a:solidFill>
              </a:rPr>
              <a:t>Pour le développeur, les services REST sont plus simples à créer et à consommer.</a:t>
            </a:r>
          </a:p>
          <a:p>
            <a:pPr lvl="1"/>
            <a:r>
              <a:rPr lang="fr-FR" sz="2800" dirty="0">
                <a:solidFill>
                  <a:schemeClr val="bg1">
                    <a:lumMod val="50000"/>
                  </a:schemeClr>
                </a:solidFill>
              </a:rPr>
              <a:t>Permet de faire plus simplement des « mises à jour sans interruption de service » et d’être plus « résiliant aux pannes ».</a:t>
            </a:r>
          </a:p>
        </p:txBody>
      </p:sp>
    </p:spTree>
    <p:extLst>
      <p:ext uri="{BB962C8B-B14F-4D97-AF65-F5344CB8AC3E}">
        <p14:creationId xmlns:p14="http://schemas.microsoft.com/office/powerpoint/2010/main" val="19529991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précisions</a:t>
            </a:r>
          </a:p>
        </p:txBody>
      </p:sp>
      <p:sp>
        <p:nvSpPr>
          <p:cNvPr id="4" name="Espace réservé du contenu 3"/>
          <p:cNvSpPr>
            <a:spLocks noGrp="1"/>
          </p:cNvSpPr>
          <p:nvPr>
            <p:ph idx="1"/>
          </p:nvPr>
        </p:nvSpPr>
        <p:spPr>
          <a:xfrm>
            <a:off x="838200" y="1214439"/>
            <a:ext cx="10515600" cy="5482682"/>
          </a:xfrm>
        </p:spPr>
        <p:txBody>
          <a:bodyPr>
            <a:normAutofit fontScale="85000" lnSpcReduction="20000"/>
          </a:bodyPr>
          <a:lstStyle/>
          <a:p>
            <a:r>
              <a:rPr lang="fr-FR" dirty="0"/>
              <a:t>GET est utilisé pour récupérer une ou plusieurs entités</a:t>
            </a:r>
          </a:p>
          <a:p>
            <a:pPr lvl="1"/>
            <a:r>
              <a:rPr lang="fr-FR" dirty="0"/>
              <a:t>Requête HTTP GET </a:t>
            </a:r>
            <a:r>
              <a:rPr lang="fr-FR" dirty="0">
                <a:hlinkClick r:id="rId2"/>
              </a:rPr>
              <a:t>http://monapi/personnes</a:t>
            </a:r>
            <a:endParaRPr lang="fr-FR" dirty="0"/>
          </a:p>
          <a:p>
            <a:pPr lvl="1"/>
            <a:r>
              <a:rPr lang="fr-FR" dirty="0"/>
              <a:t>Réponse :</a:t>
            </a:r>
          </a:p>
          <a:p>
            <a:pPr lvl="2"/>
            <a:r>
              <a:rPr lang="fr-FR" dirty="0">
                <a:solidFill>
                  <a:schemeClr val="accent2">
                    <a:lumMod val="50000"/>
                  </a:schemeClr>
                </a:solidFill>
              </a:rPr>
              <a:t>Body: {’’personnes’’: [{’’nom’’: ’’Chervet’’, ’’</a:t>
            </a:r>
            <a:r>
              <a:rPr lang="fr-FR" dirty="0" err="1">
                <a:solidFill>
                  <a:schemeClr val="accent2">
                    <a:lumMod val="50000"/>
                  </a:schemeClr>
                </a:solidFill>
              </a:rPr>
              <a:t>prenom</a:t>
            </a:r>
            <a:r>
              <a:rPr lang="fr-FR" dirty="0">
                <a:solidFill>
                  <a:schemeClr val="accent2">
                    <a:lumMod val="50000"/>
                  </a:schemeClr>
                </a:solidFill>
              </a:rPr>
              <a:t>’’:’’David’’}, {’’nom’’: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r>
              <a:rPr lang="fr-FR" dirty="0"/>
              <a:t>Requête HTTP GET </a:t>
            </a:r>
            <a:r>
              <a:rPr lang="fr-FR" dirty="0">
                <a:hlinkClick r:id="rId3"/>
              </a:rPr>
              <a:t>http://monapi/personnes/:id</a:t>
            </a:r>
            <a:endParaRPr lang="fr-FR" dirty="0"/>
          </a:p>
          <a:p>
            <a:pPr lvl="1"/>
            <a:r>
              <a:rPr lang="fr-FR" dirty="0"/>
              <a:t>Réponse : </a:t>
            </a:r>
          </a:p>
          <a:p>
            <a:pPr lvl="2"/>
            <a:r>
              <a:rPr lang="fr-FR" dirty="0">
                <a:solidFill>
                  <a:schemeClr val="accent2">
                    <a:lumMod val="50000"/>
                  </a:schemeClr>
                </a:solidFill>
              </a:rPr>
              <a:t>Body: {’’nom’’: ’’Chervet’’, ’’</a:t>
            </a:r>
            <a:r>
              <a:rPr lang="fr-FR" dirty="0" err="1">
                <a:solidFill>
                  <a:schemeClr val="accent2">
                    <a:lumMod val="50000"/>
                  </a:schemeClr>
                </a:solidFill>
              </a:rPr>
              <a:t>prenom</a:t>
            </a:r>
            <a:r>
              <a:rPr lang="fr-FR" dirty="0">
                <a:solidFill>
                  <a:schemeClr val="accent2">
                    <a:lumMod val="50000"/>
                  </a:schemeClr>
                </a:solidFill>
              </a:rPr>
              <a:t>’’:’’David’’}</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2"/>
            <a:endParaRPr lang="fr-FR" dirty="0"/>
          </a:p>
          <a:p>
            <a:r>
              <a:rPr lang="fr-FR" dirty="0"/>
              <a:t>Les « </a:t>
            </a:r>
            <a:r>
              <a:rPr lang="fr-FR" dirty="0" err="1"/>
              <a:t>query</a:t>
            </a:r>
            <a:r>
              <a:rPr lang="fr-FR" dirty="0"/>
              <a:t> string » sont généralement utilisés pour faire des filtres</a:t>
            </a:r>
          </a:p>
          <a:p>
            <a:pPr lvl="1"/>
            <a:r>
              <a:rPr lang="fr-FR" dirty="0"/>
              <a:t>Requête HTTP GET </a:t>
            </a:r>
            <a:r>
              <a:rPr lang="fr-FR" dirty="0">
                <a:hlinkClick r:id="rId2"/>
              </a:rPr>
              <a:t>http://monapi/personnes</a:t>
            </a:r>
            <a:r>
              <a:rPr lang="fr-FR" dirty="0">
                <a:solidFill>
                  <a:srgbClr val="00B050"/>
                </a:solidFill>
              </a:rPr>
              <a:t>?nom=ryckewaert</a:t>
            </a:r>
          </a:p>
          <a:p>
            <a:pPr lvl="1"/>
            <a:r>
              <a:rPr lang="fr-FR" dirty="0"/>
              <a:t>Réponse : </a:t>
            </a:r>
          </a:p>
          <a:p>
            <a:pPr lvl="2"/>
            <a:r>
              <a:rPr lang="fr-FR" dirty="0">
                <a:solidFill>
                  <a:schemeClr val="accent2">
                    <a:lumMod val="50000"/>
                  </a:schemeClr>
                </a:solidFill>
              </a:rPr>
              <a:t>Body: {’’personne’’:[{’’nom’’: ’’Ryckewaert’’, ’’</a:t>
            </a:r>
            <a:r>
              <a:rPr lang="fr-FR" dirty="0" err="1">
                <a:solidFill>
                  <a:schemeClr val="accent2">
                    <a:lumMod val="50000"/>
                  </a:schemeClr>
                </a:solidFill>
              </a:rPr>
              <a:t>prenom</a:t>
            </a:r>
            <a:r>
              <a:rPr lang="fr-FR" dirty="0">
                <a:solidFill>
                  <a:schemeClr val="accent2">
                    <a:lumMod val="50000"/>
                  </a:schemeClr>
                </a:solidFill>
              </a:rPr>
              <a:t>’’:’’Cécile’’}]}</a:t>
            </a:r>
          </a:p>
          <a:p>
            <a:pPr lvl="2"/>
            <a:r>
              <a:rPr lang="en-US" dirty="0">
                <a:solidFill>
                  <a:schemeClr val="accent2">
                    <a:lumMod val="50000"/>
                  </a:schemeClr>
                </a:solidFill>
              </a:rPr>
              <a:t>Header:</a:t>
            </a:r>
          </a:p>
          <a:p>
            <a:pPr lvl="3"/>
            <a:r>
              <a:rPr lang="en-US" dirty="0">
                <a:solidFill>
                  <a:schemeClr val="accent2">
                    <a:lumMod val="50000"/>
                  </a:schemeClr>
                </a:solidFill>
              </a:rPr>
              <a:t>Content-Type: application/</a:t>
            </a:r>
            <a:r>
              <a:rPr lang="en-US" dirty="0" err="1">
                <a:solidFill>
                  <a:schemeClr val="accent2">
                    <a:lumMod val="50000"/>
                  </a:schemeClr>
                </a:solidFill>
              </a:rPr>
              <a:t>json</a:t>
            </a:r>
            <a:r>
              <a:rPr lang="en-US" dirty="0">
                <a:solidFill>
                  <a:schemeClr val="accent2">
                    <a:lumMod val="50000"/>
                  </a:schemeClr>
                </a:solidFill>
              </a:rPr>
              <a:t>; charset=utf-8</a:t>
            </a:r>
          </a:p>
          <a:p>
            <a:pPr lvl="1"/>
            <a:endParaRPr lang="fr-FR" dirty="0"/>
          </a:p>
        </p:txBody>
      </p:sp>
    </p:spTree>
    <p:extLst>
      <p:ext uri="{BB962C8B-B14F-4D97-AF65-F5344CB8AC3E}">
        <p14:creationId xmlns:p14="http://schemas.microsoft.com/office/powerpoint/2010/main" val="14055377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7" name="Espace réservé du contenu 6"/>
          <p:cNvSpPr>
            <a:spLocks noGrp="1"/>
          </p:cNvSpPr>
          <p:nvPr>
            <p:ph idx="1"/>
          </p:nvPr>
        </p:nvSpPr>
        <p:spPr>
          <a:xfrm>
            <a:off x="5519737" y="1857375"/>
            <a:ext cx="6181725" cy="4843552"/>
          </a:xfrm>
        </p:spPr>
        <p:txBody>
          <a:bodyPr>
            <a:normAutofit fontScale="92500" lnSpcReduction="20000"/>
          </a:bodyPr>
          <a:lstStyle/>
          <a:p>
            <a:r>
              <a:rPr lang="en-US" dirty="0"/>
              <a:t>Successful results of a retrieval request: a 200 (OK) response to a GET request containing a resource like HTML documents, images or files.</a:t>
            </a:r>
          </a:p>
          <a:p>
            <a:r>
              <a:rPr lang="en-US" dirty="0"/>
              <a:t>Permanent redirects: a 301 (Moved Permanently) response.</a:t>
            </a:r>
          </a:p>
          <a:p>
            <a:r>
              <a:rPr lang="en-US" dirty="0"/>
              <a:t>Error responses: a 404 (Not Found) result page.</a:t>
            </a:r>
          </a:p>
          <a:p>
            <a:r>
              <a:rPr lang="en-US" dirty="0"/>
              <a:t>Incomplete results: a 206 (Partial Content) response.</a:t>
            </a:r>
          </a:p>
          <a:p>
            <a:r>
              <a:rPr lang="en-US" dirty="0"/>
              <a:t>Responses other than GET if something suitable for use as a cache key is defined.</a:t>
            </a:r>
          </a:p>
          <a:p>
            <a:pPr marL="0" indent="0" algn="ctr">
              <a:buNone/>
            </a:pPr>
            <a:r>
              <a:rPr lang="fr-FR" dirty="0">
                <a:hlinkClick r:id="rId2"/>
              </a:rPr>
              <a:t>https://developer.mozilla.org/en-US/docs/Web/HTTP/Caching</a:t>
            </a:r>
            <a:endParaRPr lang="fr-FR" dirty="0"/>
          </a:p>
          <a:p>
            <a:endParaRPr lang="fr-FR" dirty="0"/>
          </a:p>
        </p:txBody>
      </p:sp>
      <p:pic>
        <p:nvPicPr>
          <p:cNvPr id="12" name="Image 11"/>
          <p:cNvPicPr>
            <a:picLocks noChangeAspect="1"/>
          </p:cNvPicPr>
          <p:nvPr/>
        </p:nvPicPr>
        <p:blipFill>
          <a:blip r:embed="rId3"/>
          <a:stretch>
            <a:fillRect/>
          </a:stretch>
        </p:blipFill>
        <p:spPr>
          <a:xfrm>
            <a:off x="281727" y="2357438"/>
            <a:ext cx="4827694" cy="770749"/>
          </a:xfrm>
          <a:prstGeom prst="rect">
            <a:avLst/>
          </a:prstGeom>
        </p:spPr>
      </p:pic>
      <p:sp>
        <p:nvSpPr>
          <p:cNvPr id="6" name="Rectangle 5"/>
          <p:cNvSpPr/>
          <p:nvPr/>
        </p:nvSpPr>
        <p:spPr>
          <a:xfrm>
            <a:off x="338345" y="3729814"/>
            <a:ext cx="4976234" cy="2062103"/>
          </a:xfrm>
          <a:prstGeom prst="rect">
            <a:avLst/>
          </a:prstGeom>
        </p:spPr>
        <p:txBody>
          <a:bodyPr wrap="none">
            <a:spAutoFit/>
          </a:bodyPr>
          <a:lstStyle/>
          <a:p>
            <a:r>
              <a:rPr lang="fr-FR" sz="3200" b="1" dirty="0" err="1">
                <a:solidFill>
                  <a:srgbClr val="4D4E53"/>
                </a:solidFill>
                <a:latin typeface="Open Sans"/>
              </a:rPr>
              <a:t>Different</a:t>
            </a:r>
            <a:r>
              <a:rPr lang="fr-FR" sz="3200" b="1" dirty="0">
                <a:solidFill>
                  <a:srgbClr val="4D4E53"/>
                </a:solidFill>
                <a:latin typeface="Open Sans"/>
              </a:rPr>
              <a:t> </a:t>
            </a:r>
            <a:r>
              <a:rPr lang="fr-FR" sz="3200" b="1" dirty="0" err="1">
                <a:solidFill>
                  <a:srgbClr val="4D4E53"/>
                </a:solidFill>
                <a:latin typeface="Open Sans"/>
              </a:rPr>
              <a:t>kinds</a:t>
            </a:r>
            <a:r>
              <a:rPr lang="fr-FR" sz="3200" b="1" dirty="0">
                <a:solidFill>
                  <a:srgbClr val="4D4E53"/>
                </a:solidFill>
                <a:latin typeface="Open Sans"/>
              </a:rPr>
              <a:t> of caches</a:t>
            </a:r>
          </a:p>
          <a:p>
            <a:pPr marL="285750" indent="-285750">
              <a:buFont typeface="Arial" panose="020B0604020202020204" pitchFamily="34" charset="0"/>
              <a:buChar char="•"/>
            </a:pPr>
            <a:r>
              <a:rPr lang="fr-FR" sz="3200" dirty="0" err="1">
                <a:solidFill>
                  <a:srgbClr val="0070C0"/>
                </a:solidFill>
              </a:rPr>
              <a:t>Private</a:t>
            </a:r>
            <a:r>
              <a:rPr lang="fr-FR" sz="3200" dirty="0"/>
              <a:t> browser caches</a:t>
            </a:r>
          </a:p>
          <a:p>
            <a:pPr marL="285750" indent="-285750">
              <a:buFont typeface="Arial" panose="020B0604020202020204" pitchFamily="34" charset="0"/>
              <a:buChar char="•"/>
            </a:pPr>
            <a:r>
              <a:rPr lang="fr-FR" sz="3200" dirty="0" err="1">
                <a:solidFill>
                  <a:srgbClr val="0070C0"/>
                </a:solidFill>
              </a:rPr>
              <a:t>Shared</a:t>
            </a:r>
            <a:r>
              <a:rPr lang="fr-FR" sz="3200" dirty="0"/>
              <a:t> proxy caches</a:t>
            </a:r>
          </a:p>
          <a:p>
            <a:endParaRPr lang="fr-FR" sz="3200" b="1" i="0" dirty="0">
              <a:solidFill>
                <a:srgbClr val="4D4E53"/>
              </a:solidFill>
              <a:effectLst/>
              <a:latin typeface="Open Sans"/>
            </a:endParaRPr>
          </a:p>
        </p:txBody>
      </p:sp>
    </p:spTree>
    <p:extLst>
      <p:ext uri="{BB962C8B-B14F-4D97-AF65-F5344CB8AC3E}">
        <p14:creationId xmlns:p14="http://schemas.microsoft.com/office/powerpoint/2010/main" val="24723775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0970" y="-185561"/>
            <a:ext cx="10515600" cy="1325563"/>
          </a:xfrm>
        </p:spPr>
        <p:txBody>
          <a:bodyPr/>
          <a:lstStyle/>
          <a:p>
            <a:r>
              <a:rPr lang="fr-FR" dirty="0"/>
              <a:t>REST cache HTTP/1.1</a:t>
            </a:r>
          </a:p>
        </p:txBody>
      </p:sp>
      <p:pic>
        <p:nvPicPr>
          <p:cNvPr id="5123" name="Picture 3" descr="Show how a proxy cache acts when a doc is not cache, in the cache and fresh, in the cache and st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00" y="0"/>
            <a:ext cx="6128973" cy="678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0970" y="1254302"/>
            <a:ext cx="5043857" cy="3046988"/>
          </a:xfrm>
          <a:prstGeom prst="rect">
            <a:avLst/>
          </a:prstGeom>
        </p:spPr>
        <p:txBody>
          <a:bodyPr wrap="square">
            <a:spAutoFit/>
          </a:bodyPr>
          <a:lstStyle/>
          <a:p>
            <a:pPr marL="285750" indent="-285750">
              <a:buFont typeface="Arial" panose="020B0604020202020204" pitchFamily="34" charset="0"/>
              <a:buChar char="•"/>
            </a:pPr>
            <a:r>
              <a:rPr lang="en-US" sz="2400" dirty="0"/>
              <a:t>When the cache receives a request for a stale resource, it forwards this requests with </a:t>
            </a:r>
            <a:r>
              <a:rPr lang="en-US" sz="2400" dirty="0">
                <a:solidFill>
                  <a:srgbClr val="0070C0"/>
                </a:solidFill>
              </a:rPr>
              <a:t>a If-None-Match</a:t>
            </a:r>
            <a:r>
              <a:rPr lang="en-US" sz="2400" dirty="0"/>
              <a:t> to check if it isn't in fact still fresh. If so, the server returns a </a:t>
            </a:r>
            <a:r>
              <a:rPr lang="en-US" sz="2400" dirty="0">
                <a:solidFill>
                  <a:srgbClr val="0070C0"/>
                </a:solidFill>
              </a:rPr>
              <a:t>304 (Not Modified) </a:t>
            </a:r>
            <a:r>
              <a:rPr lang="en-US" sz="2400" dirty="0"/>
              <a:t>header without sending the body of the requested resource, saving some bandwidth.</a:t>
            </a:r>
            <a:endParaRPr lang="fr-FR" sz="2400" dirty="0"/>
          </a:p>
        </p:txBody>
      </p:sp>
    </p:spTree>
    <p:extLst>
      <p:ext uri="{BB962C8B-B14F-4D97-AF65-F5344CB8AC3E}">
        <p14:creationId xmlns:p14="http://schemas.microsoft.com/office/powerpoint/2010/main" val="812028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pic>
        <p:nvPicPr>
          <p:cNvPr id="2052" name="Picture 4" descr="Exemple de Cache-Control HT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0" y="1782237"/>
            <a:ext cx="3390900"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p:cNvSpPr>
            <a:spLocks noGrp="1"/>
          </p:cNvSpPr>
          <p:nvPr>
            <p:ph idx="1"/>
          </p:nvPr>
        </p:nvSpPr>
        <p:spPr>
          <a:xfrm>
            <a:off x="5172074" y="1243014"/>
            <a:ext cx="6915151" cy="5614986"/>
          </a:xfrm>
        </p:spPr>
        <p:txBody>
          <a:bodyPr>
            <a:normAutofit fontScale="92500" lnSpcReduction="10000"/>
          </a:bodyPr>
          <a:lstStyle/>
          <a:p>
            <a:r>
              <a:rPr lang="fr-FR" dirty="0">
                <a:solidFill>
                  <a:srgbClr val="0070C0"/>
                </a:solidFill>
              </a:rPr>
              <a:t>Strong </a:t>
            </a:r>
            <a:r>
              <a:rPr lang="fr-FR" dirty="0" err="1">
                <a:solidFill>
                  <a:srgbClr val="0070C0"/>
                </a:solidFill>
              </a:rPr>
              <a:t>validator</a:t>
            </a:r>
            <a:r>
              <a:rPr lang="fr-FR" dirty="0">
                <a:solidFill>
                  <a:srgbClr val="0070C0"/>
                </a:solidFill>
              </a:rPr>
              <a:t> : </a:t>
            </a:r>
          </a:p>
          <a:p>
            <a:pPr lvl="1"/>
            <a:r>
              <a:rPr lang="en-US" dirty="0"/>
              <a:t>The </a:t>
            </a:r>
            <a:r>
              <a:rPr lang="en-US" dirty="0" err="1">
                <a:solidFill>
                  <a:srgbClr val="0070C0"/>
                </a:solidFill>
              </a:rPr>
              <a:t>ETag</a:t>
            </a:r>
            <a:r>
              <a:rPr lang="en-US" dirty="0"/>
              <a:t> response header is an opaque-to-the-</a:t>
            </a:r>
            <a:r>
              <a:rPr lang="en-US" dirty="0" err="1"/>
              <a:t>useragent</a:t>
            </a:r>
            <a:r>
              <a:rPr lang="en-US" dirty="0"/>
              <a:t> value that can be used as a strong validator. That means that a HTTP user-agent, such as the browser, does not know what this string represents and can't predict what its value would be. If the </a:t>
            </a:r>
            <a:r>
              <a:rPr lang="en-US" dirty="0" err="1"/>
              <a:t>ETag</a:t>
            </a:r>
            <a:r>
              <a:rPr lang="en-US" dirty="0"/>
              <a:t> header was part of the response for a resource, the client can issue an If-None-Match in the header of future requests – in order to validate the cached resource.</a:t>
            </a:r>
          </a:p>
          <a:p>
            <a:r>
              <a:rPr lang="en-US" dirty="0">
                <a:solidFill>
                  <a:srgbClr val="00B050"/>
                </a:solidFill>
              </a:rPr>
              <a:t>Weak validator : It is considered weak because it only has 1-second resolution</a:t>
            </a:r>
          </a:p>
          <a:p>
            <a:pPr lvl="1"/>
            <a:r>
              <a:rPr lang="en-US" dirty="0"/>
              <a:t>The </a:t>
            </a:r>
            <a:r>
              <a:rPr lang="en-US" dirty="0">
                <a:solidFill>
                  <a:srgbClr val="00B050"/>
                </a:solidFill>
              </a:rPr>
              <a:t>If-Modified-Since</a:t>
            </a:r>
            <a:r>
              <a:rPr lang="en-US" dirty="0"/>
              <a:t> request HTTP header makes the request conditional: the server will send back the requested resource, with a 200 status, only if it has been last modified after the given date. If the request has not been modified since, the response will be a 304 without any body; the Last-Modified header will contain the date of last modification.</a:t>
            </a:r>
            <a:endParaRPr lang="fr-FR" dirty="0"/>
          </a:p>
          <a:p>
            <a:endParaRPr lang="fr-FR" dirty="0"/>
          </a:p>
          <a:p>
            <a:endParaRPr lang="fr-FR" dirty="0"/>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114</a:t>
            </a:fld>
            <a:endParaRPr lang="fr-FR" dirty="0"/>
          </a:p>
        </p:txBody>
      </p:sp>
      <p:sp>
        <p:nvSpPr>
          <p:cNvPr id="10" name="Rectangle 9"/>
          <p:cNvSpPr/>
          <p:nvPr/>
        </p:nvSpPr>
        <p:spPr>
          <a:xfrm>
            <a:off x="251505" y="4364145"/>
            <a:ext cx="3781426" cy="1200329"/>
          </a:xfrm>
          <a:prstGeom prst="rect">
            <a:avLst/>
          </a:prstGeom>
        </p:spPr>
        <p:txBody>
          <a:bodyPr wrap="square">
            <a:spAutoFit/>
          </a:bodyPr>
          <a:lstStyle/>
          <a:p>
            <a:r>
              <a:rPr lang="en-US" dirty="0"/>
              <a:t>The If-None-Match HTTP request header makes the request conditional.</a:t>
            </a:r>
          </a:p>
          <a:p>
            <a:endParaRPr lang="en-US" dirty="0"/>
          </a:p>
          <a:p>
            <a:r>
              <a:rPr lang="en-US" b="1" dirty="0"/>
              <a:t>Response : </a:t>
            </a:r>
            <a:endParaRPr lang="fr-FR" b="1" dirty="0"/>
          </a:p>
        </p:txBody>
      </p:sp>
      <p:pic>
        <p:nvPicPr>
          <p:cNvPr id="11" name="Image 10"/>
          <p:cNvPicPr>
            <a:picLocks noChangeAspect="1"/>
          </p:cNvPicPr>
          <p:nvPr/>
        </p:nvPicPr>
        <p:blipFill>
          <a:blip r:embed="rId3"/>
          <a:stretch>
            <a:fillRect/>
          </a:stretch>
        </p:blipFill>
        <p:spPr>
          <a:xfrm>
            <a:off x="220096" y="5554702"/>
            <a:ext cx="4983388" cy="1346162"/>
          </a:xfrm>
          <a:prstGeom prst="rect">
            <a:avLst/>
          </a:prstGeom>
        </p:spPr>
      </p:pic>
      <p:sp>
        <p:nvSpPr>
          <p:cNvPr id="13" name="Rectangle 12"/>
          <p:cNvSpPr/>
          <p:nvPr/>
        </p:nvSpPr>
        <p:spPr>
          <a:xfrm>
            <a:off x="251505" y="1243014"/>
            <a:ext cx="3781426" cy="369332"/>
          </a:xfrm>
          <a:prstGeom prst="rect">
            <a:avLst/>
          </a:prstGeom>
        </p:spPr>
        <p:txBody>
          <a:bodyPr wrap="square">
            <a:spAutoFit/>
          </a:bodyPr>
          <a:lstStyle/>
          <a:p>
            <a:r>
              <a:rPr lang="en-US" b="1" dirty="0"/>
              <a:t>Request : </a:t>
            </a:r>
            <a:endParaRPr lang="fr-FR" b="1" dirty="0"/>
          </a:p>
        </p:txBody>
      </p:sp>
    </p:spTree>
    <p:extLst>
      <p:ext uri="{BB962C8B-B14F-4D97-AF65-F5344CB8AC3E}">
        <p14:creationId xmlns:p14="http://schemas.microsoft.com/office/powerpoint/2010/main" val="12618834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micro-services</a:t>
            </a:r>
          </a:p>
        </p:txBody>
      </p:sp>
      <p:sp>
        <p:nvSpPr>
          <p:cNvPr id="18" name="Espace réservé du contenu 2"/>
          <p:cNvSpPr>
            <a:spLocks noGrp="1"/>
          </p:cNvSpPr>
          <p:nvPr>
            <p:ph idx="1"/>
          </p:nvPr>
        </p:nvSpPr>
        <p:spPr>
          <a:xfrm>
            <a:off x="838200" y="2881744"/>
            <a:ext cx="11185161" cy="3607703"/>
          </a:xfrm>
        </p:spPr>
        <p:txBody>
          <a:bodyPr>
            <a:normAutofit/>
          </a:bodyPr>
          <a:lstStyle/>
          <a:p>
            <a:pPr marL="0" indent="0" algn="ctr">
              <a:buNone/>
            </a:pPr>
            <a:r>
              <a:rPr lang="fr-FR" sz="4800" dirty="0"/>
              <a:t>Les </a:t>
            </a:r>
            <a:r>
              <a:rPr lang="fr-FR" strike="sngStrike" dirty="0">
                <a:solidFill>
                  <a:srgbClr val="FF33CC"/>
                </a:solidFill>
              </a:rPr>
              <a:t>« antibiotique »</a:t>
            </a:r>
            <a:r>
              <a:rPr lang="fr-FR" sz="4800" dirty="0">
                <a:solidFill>
                  <a:srgbClr val="FF33CC"/>
                </a:solidFill>
              </a:rPr>
              <a:t> </a:t>
            </a:r>
            <a:r>
              <a:rPr lang="fr-FR" sz="4800" dirty="0">
                <a:solidFill>
                  <a:srgbClr val="0070C0"/>
                </a:solidFill>
              </a:rPr>
              <a:t>« micro-services »</a:t>
            </a:r>
            <a:r>
              <a:rPr lang="fr-FR" sz="4800" dirty="0"/>
              <a:t> ce n’est pas automatique !</a:t>
            </a:r>
          </a:p>
        </p:txBody>
      </p:sp>
    </p:spTree>
    <p:extLst>
      <p:ext uri="{BB962C8B-B14F-4D97-AF65-F5344CB8AC3E}">
        <p14:creationId xmlns:p14="http://schemas.microsoft.com/office/powerpoint/2010/main" val="665349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E2AEF91-650A-40A0-A656-3723EB57F9F5}"/>
              </a:ext>
            </a:extLst>
          </p:cNvPr>
          <p:cNvSpPr txBox="1"/>
          <p:nvPr/>
        </p:nvSpPr>
        <p:spPr>
          <a:xfrm>
            <a:off x="356696" y="6133024"/>
            <a:ext cx="549638" cy="369332"/>
          </a:xfrm>
          <a:prstGeom prst="rect">
            <a:avLst/>
          </a:prstGeom>
          <a:noFill/>
        </p:spPr>
        <p:txBody>
          <a:bodyPr wrap="none" rtlCol="0">
            <a:spAutoFit/>
          </a:bodyPr>
          <a:lstStyle/>
          <a:p>
            <a:r>
              <a:rPr lang="fr-FR" dirty="0">
                <a:solidFill>
                  <a:srgbClr val="92D050"/>
                </a:solidFill>
              </a:rPr>
              <a:t>lent</a:t>
            </a:r>
          </a:p>
        </p:txBody>
      </p:sp>
      <p:sp>
        <p:nvSpPr>
          <p:cNvPr id="7" name="Flèche : courbe vers la droite 6">
            <a:extLst>
              <a:ext uri="{FF2B5EF4-FFF2-40B4-BE49-F238E27FC236}">
                <a16:creationId xmlns:a16="http://schemas.microsoft.com/office/drawing/2014/main" id="{BFC9BA46-B564-4C20-9FB7-1E25AF97254C}"/>
              </a:ext>
            </a:extLst>
          </p:cNvPr>
          <p:cNvSpPr/>
          <p:nvPr/>
        </p:nvSpPr>
        <p:spPr>
          <a:xfrm>
            <a:off x="2383415" y="2192980"/>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Flèche : courbe vers la droite 8">
            <a:extLst>
              <a:ext uri="{FF2B5EF4-FFF2-40B4-BE49-F238E27FC236}">
                <a16:creationId xmlns:a16="http://schemas.microsoft.com/office/drawing/2014/main" id="{31BA2453-6C85-48C0-9EAD-E60BFC88D817}"/>
              </a:ext>
            </a:extLst>
          </p:cNvPr>
          <p:cNvSpPr/>
          <p:nvPr/>
        </p:nvSpPr>
        <p:spPr>
          <a:xfrm flipH="1" flipV="1">
            <a:off x="2869190" y="2152737"/>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0ABB1CBD-1E9B-4E34-9C16-14BF5C10D5CF}"/>
              </a:ext>
            </a:extLst>
          </p:cNvPr>
          <p:cNvSpPr txBox="1"/>
          <p:nvPr/>
        </p:nvSpPr>
        <p:spPr>
          <a:xfrm>
            <a:off x="5234827" y="3193612"/>
            <a:ext cx="1610548" cy="1477328"/>
          </a:xfrm>
          <a:prstGeom prst="rect">
            <a:avLst/>
          </a:prstGeom>
          <a:noFill/>
        </p:spPr>
        <p:txBody>
          <a:bodyPr wrap="square" rtlCol="0">
            <a:spAutoFit/>
          </a:bodyPr>
          <a:lstStyle/>
          <a:p>
            <a:r>
              <a:rPr lang="fr-FR" dirty="0">
                <a:solidFill>
                  <a:srgbClr val="00B0F0"/>
                </a:solidFill>
              </a:rPr>
              <a:t>Découpage en</a:t>
            </a:r>
            <a:br>
              <a:rPr lang="fr-FR" dirty="0">
                <a:solidFill>
                  <a:srgbClr val="00B0F0"/>
                </a:solidFill>
              </a:rPr>
            </a:br>
            <a:r>
              <a:rPr lang="fr-FR" dirty="0">
                <a:solidFill>
                  <a:srgbClr val="00B0F0"/>
                </a:solidFill>
              </a:rPr>
              <a:t>Domain Fonctionnelle,</a:t>
            </a:r>
          </a:p>
          <a:p>
            <a:r>
              <a:rPr lang="fr-FR" dirty="0">
                <a:solidFill>
                  <a:srgbClr val="00B0F0"/>
                </a:solidFill>
              </a:rPr>
              <a:t>Monolithe</a:t>
            </a:r>
          </a:p>
          <a:p>
            <a:r>
              <a:rPr lang="fr-FR" dirty="0"/>
              <a:t>APIs, Librairies</a:t>
            </a:r>
          </a:p>
        </p:txBody>
      </p:sp>
      <p:sp>
        <p:nvSpPr>
          <p:cNvPr id="11" name="Flèche : courbe vers la droite 10">
            <a:extLst>
              <a:ext uri="{FF2B5EF4-FFF2-40B4-BE49-F238E27FC236}">
                <a16:creationId xmlns:a16="http://schemas.microsoft.com/office/drawing/2014/main" id="{F670EEFE-59D3-4562-BAE7-F02008EDB9BB}"/>
              </a:ext>
            </a:extLst>
          </p:cNvPr>
          <p:cNvSpPr/>
          <p:nvPr/>
        </p:nvSpPr>
        <p:spPr>
          <a:xfrm>
            <a:off x="4148974" y="2821631"/>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8904024D-918C-4D9F-875A-08DCCF6B513D}"/>
              </a:ext>
            </a:extLst>
          </p:cNvPr>
          <p:cNvSpPr/>
          <p:nvPr/>
        </p:nvSpPr>
        <p:spPr>
          <a:xfrm flipH="1" flipV="1">
            <a:off x="4634749" y="2781388"/>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ZoneTexte 12">
            <a:extLst>
              <a:ext uri="{FF2B5EF4-FFF2-40B4-BE49-F238E27FC236}">
                <a16:creationId xmlns:a16="http://schemas.microsoft.com/office/drawing/2014/main" id="{383BA454-C7A9-4560-B89B-A8D8DC07A0F5}"/>
              </a:ext>
            </a:extLst>
          </p:cNvPr>
          <p:cNvSpPr txBox="1"/>
          <p:nvPr/>
        </p:nvSpPr>
        <p:spPr>
          <a:xfrm>
            <a:off x="3408161" y="2606247"/>
            <a:ext cx="685380" cy="369332"/>
          </a:xfrm>
          <a:prstGeom prst="rect">
            <a:avLst/>
          </a:prstGeom>
          <a:noFill/>
        </p:spPr>
        <p:txBody>
          <a:bodyPr wrap="none" rtlCol="0">
            <a:spAutoFit/>
          </a:bodyPr>
          <a:lstStyle/>
          <a:p>
            <a:r>
              <a:rPr lang="fr-FR" dirty="0"/>
              <a:t>Front</a:t>
            </a:r>
          </a:p>
        </p:txBody>
      </p:sp>
      <p:sp>
        <p:nvSpPr>
          <p:cNvPr id="14" name="Flèche : courbe vers la droite 13">
            <a:extLst>
              <a:ext uri="{FF2B5EF4-FFF2-40B4-BE49-F238E27FC236}">
                <a16:creationId xmlns:a16="http://schemas.microsoft.com/office/drawing/2014/main" id="{1D36A937-1F49-4A9F-93C8-FF120FE2571E}"/>
              </a:ext>
            </a:extLst>
          </p:cNvPr>
          <p:cNvSpPr/>
          <p:nvPr/>
        </p:nvSpPr>
        <p:spPr>
          <a:xfrm>
            <a:off x="6923304" y="3917009"/>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Flèche : courbe vers la droite 14">
            <a:extLst>
              <a:ext uri="{FF2B5EF4-FFF2-40B4-BE49-F238E27FC236}">
                <a16:creationId xmlns:a16="http://schemas.microsoft.com/office/drawing/2014/main" id="{A983EADB-684E-4664-B72B-1F72C3E24FBD}"/>
              </a:ext>
            </a:extLst>
          </p:cNvPr>
          <p:cNvSpPr/>
          <p:nvPr/>
        </p:nvSpPr>
        <p:spPr>
          <a:xfrm flipH="1" flipV="1">
            <a:off x="7409079" y="3876766"/>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ZoneTexte 15">
            <a:extLst>
              <a:ext uri="{FF2B5EF4-FFF2-40B4-BE49-F238E27FC236}">
                <a16:creationId xmlns:a16="http://schemas.microsoft.com/office/drawing/2014/main" id="{AA0A0B95-3719-4371-93EB-9267C9E9B142}"/>
              </a:ext>
            </a:extLst>
          </p:cNvPr>
          <p:cNvSpPr txBox="1"/>
          <p:nvPr/>
        </p:nvSpPr>
        <p:spPr>
          <a:xfrm>
            <a:off x="8009156" y="4393941"/>
            <a:ext cx="1114424" cy="646331"/>
          </a:xfrm>
          <a:prstGeom prst="rect">
            <a:avLst/>
          </a:prstGeom>
          <a:noFill/>
        </p:spPr>
        <p:txBody>
          <a:bodyPr wrap="square" rtlCol="0">
            <a:spAutoFit/>
          </a:bodyPr>
          <a:lstStyle/>
          <a:p>
            <a:r>
              <a:rPr lang="fr-FR" dirty="0"/>
              <a:t>Bases de données</a:t>
            </a:r>
          </a:p>
        </p:txBody>
      </p:sp>
      <p:sp>
        <p:nvSpPr>
          <p:cNvPr id="17" name="Flèche : courbe vers la droite 16">
            <a:extLst>
              <a:ext uri="{FF2B5EF4-FFF2-40B4-BE49-F238E27FC236}">
                <a16:creationId xmlns:a16="http://schemas.microsoft.com/office/drawing/2014/main" id="{689D8016-E7FB-4BFF-9265-EC13D0BA340A}"/>
              </a:ext>
            </a:extLst>
          </p:cNvPr>
          <p:cNvSpPr/>
          <p:nvPr/>
        </p:nvSpPr>
        <p:spPr>
          <a:xfrm>
            <a:off x="9283054" y="4825964"/>
            <a:ext cx="485775" cy="6381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droite 17">
            <a:extLst>
              <a:ext uri="{FF2B5EF4-FFF2-40B4-BE49-F238E27FC236}">
                <a16:creationId xmlns:a16="http://schemas.microsoft.com/office/drawing/2014/main" id="{4682BA39-80E3-4EBE-86FC-8F0B445141BA}"/>
              </a:ext>
            </a:extLst>
          </p:cNvPr>
          <p:cNvSpPr/>
          <p:nvPr/>
        </p:nvSpPr>
        <p:spPr>
          <a:xfrm flipH="1" flipV="1">
            <a:off x="9768829" y="4785721"/>
            <a:ext cx="485775" cy="638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a:extLst>
              <a:ext uri="{FF2B5EF4-FFF2-40B4-BE49-F238E27FC236}">
                <a16:creationId xmlns:a16="http://schemas.microsoft.com/office/drawing/2014/main" id="{870CB483-59B7-4C8E-9CB6-11BACB66DF9C}"/>
              </a:ext>
            </a:extLst>
          </p:cNvPr>
          <p:cNvSpPr txBox="1"/>
          <p:nvPr/>
        </p:nvSpPr>
        <p:spPr>
          <a:xfrm>
            <a:off x="10332029" y="5322625"/>
            <a:ext cx="1528756" cy="923330"/>
          </a:xfrm>
          <a:prstGeom prst="rect">
            <a:avLst/>
          </a:prstGeom>
          <a:noFill/>
        </p:spPr>
        <p:txBody>
          <a:bodyPr wrap="square" rtlCol="0">
            <a:spAutoFit/>
          </a:bodyPr>
          <a:lstStyle/>
          <a:p>
            <a:r>
              <a:rPr lang="fr-FR" dirty="0"/>
              <a:t>[Si besoin] découpage en micro-service</a:t>
            </a:r>
          </a:p>
        </p:txBody>
      </p:sp>
      <p:cxnSp>
        <p:nvCxnSpPr>
          <p:cNvPr id="22" name="Connecteur droit 21">
            <a:extLst>
              <a:ext uri="{FF2B5EF4-FFF2-40B4-BE49-F238E27FC236}">
                <a16:creationId xmlns:a16="http://schemas.microsoft.com/office/drawing/2014/main" id="{C3C91DA4-DC45-4AF1-98FE-6076367DC5E5}"/>
              </a:ext>
            </a:extLst>
          </p:cNvPr>
          <p:cNvCxnSpPr>
            <a:cxnSpLocks/>
          </p:cNvCxnSpPr>
          <p:nvPr/>
        </p:nvCxnSpPr>
        <p:spPr>
          <a:xfrm flipV="1">
            <a:off x="1086549" y="1472205"/>
            <a:ext cx="0" cy="5030151"/>
          </a:xfrm>
          <a:prstGeom prst="line">
            <a:avLst/>
          </a:prstGeom>
          <a:ln w="508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DA6C6FE1-598C-40CC-BB5C-5E9EEA7B683C}"/>
              </a:ext>
            </a:extLst>
          </p:cNvPr>
          <p:cNvSpPr txBox="1"/>
          <p:nvPr/>
        </p:nvSpPr>
        <p:spPr>
          <a:xfrm>
            <a:off x="1496690" y="1889631"/>
            <a:ext cx="1074333" cy="369332"/>
          </a:xfrm>
          <a:prstGeom prst="rect">
            <a:avLst/>
          </a:prstGeom>
          <a:noFill/>
        </p:spPr>
        <p:txBody>
          <a:bodyPr wrap="none" rtlCol="0">
            <a:spAutoFit/>
          </a:bodyPr>
          <a:lstStyle/>
          <a:p>
            <a:r>
              <a:rPr lang="fr-FR" dirty="0"/>
              <a:t>Le besoin</a:t>
            </a:r>
          </a:p>
        </p:txBody>
      </p:sp>
      <p:sp>
        <p:nvSpPr>
          <p:cNvPr id="26" name="ZoneTexte 25">
            <a:extLst>
              <a:ext uri="{FF2B5EF4-FFF2-40B4-BE49-F238E27FC236}">
                <a16:creationId xmlns:a16="http://schemas.microsoft.com/office/drawing/2014/main" id="{01158CB6-AAB1-4AEC-B09E-E702072D6B09}"/>
              </a:ext>
            </a:extLst>
          </p:cNvPr>
          <p:cNvSpPr txBox="1"/>
          <p:nvPr/>
        </p:nvSpPr>
        <p:spPr>
          <a:xfrm>
            <a:off x="771478" y="760179"/>
            <a:ext cx="1079398" cy="646331"/>
          </a:xfrm>
          <a:prstGeom prst="rect">
            <a:avLst/>
          </a:prstGeom>
          <a:noFill/>
        </p:spPr>
        <p:txBody>
          <a:bodyPr wrap="none" rtlCol="0">
            <a:spAutoFit/>
          </a:bodyPr>
          <a:lstStyle/>
          <a:p>
            <a:pPr algn="ctr"/>
            <a:r>
              <a:rPr lang="fr-FR" dirty="0">
                <a:solidFill>
                  <a:srgbClr val="92D050"/>
                </a:solidFill>
              </a:rPr>
              <a:t>Temp </a:t>
            </a:r>
            <a:br>
              <a:rPr lang="fr-FR" dirty="0">
                <a:solidFill>
                  <a:srgbClr val="92D050"/>
                </a:solidFill>
              </a:rPr>
            </a:br>
            <a:r>
              <a:rPr lang="fr-FR" dirty="0">
                <a:solidFill>
                  <a:srgbClr val="92D050"/>
                </a:solidFill>
              </a:rPr>
              <a:t>Itérations</a:t>
            </a:r>
          </a:p>
        </p:txBody>
      </p:sp>
      <p:cxnSp>
        <p:nvCxnSpPr>
          <p:cNvPr id="28" name="Connecteur droit 27">
            <a:extLst>
              <a:ext uri="{FF2B5EF4-FFF2-40B4-BE49-F238E27FC236}">
                <a16:creationId xmlns:a16="http://schemas.microsoft.com/office/drawing/2014/main" id="{DDA5C0DC-006C-4B5B-A388-89EC1A9AB572}"/>
              </a:ext>
            </a:extLst>
          </p:cNvPr>
          <p:cNvCxnSpPr>
            <a:cxnSpLocks/>
            <a:endCxn id="31" idx="1"/>
          </p:cNvCxnSpPr>
          <p:nvPr/>
        </p:nvCxnSpPr>
        <p:spPr>
          <a:xfrm>
            <a:off x="1811915" y="1406510"/>
            <a:ext cx="9490119" cy="0"/>
          </a:xfrm>
          <a:prstGeom prst="line">
            <a:avLst/>
          </a:prstGeom>
          <a:ln w="508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666C715E-390E-4318-BD89-96950039694C}"/>
              </a:ext>
            </a:extLst>
          </p:cNvPr>
          <p:cNvSpPr txBox="1"/>
          <p:nvPr/>
        </p:nvSpPr>
        <p:spPr>
          <a:xfrm>
            <a:off x="11302034" y="1221844"/>
            <a:ext cx="881075" cy="369332"/>
          </a:xfrm>
          <a:prstGeom prst="rect">
            <a:avLst/>
          </a:prstGeom>
          <a:noFill/>
        </p:spPr>
        <p:txBody>
          <a:bodyPr wrap="none" rtlCol="0">
            <a:spAutoFit/>
          </a:bodyPr>
          <a:lstStyle/>
          <a:p>
            <a:r>
              <a:rPr lang="fr-FR" dirty="0">
                <a:solidFill>
                  <a:srgbClr val="FFC000"/>
                </a:solidFill>
              </a:rPr>
              <a:t>Priorité</a:t>
            </a:r>
          </a:p>
        </p:txBody>
      </p:sp>
      <p:sp>
        <p:nvSpPr>
          <p:cNvPr id="35" name="Titre 1">
            <a:extLst>
              <a:ext uri="{FF2B5EF4-FFF2-40B4-BE49-F238E27FC236}">
                <a16:creationId xmlns:a16="http://schemas.microsoft.com/office/drawing/2014/main" id="{A33F98D9-C09D-431C-8429-C45D3D5C32F8}"/>
              </a:ext>
            </a:extLst>
          </p:cNvPr>
          <p:cNvSpPr txBox="1">
            <a:spLocks/>
          </p:cNvSpPr>
          <p:nvPr/>
        </p:nvSpPr>
        <p:spPr>
          <a:xfrm>
            <a:off x="1086549" y="-267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Modéliser vos API </a:t>
            </a:r>
            <a:r>
              <a:rPr lang="fr-FR" dirty="0">
                <a:solidFill>
                  <a:srgbClr val="00B0F0"/>
                </a:solidFill>
              </a:rPr>
              <a:t>en domaine fonctionnelle</a:t>
            </a:r>
            <a:endParaRPr lang="fr-FR" dirty="0"/>
          </a:p>
        </p:txBody>
      </p:sp>
      <p:sp>
        <p:nvSpPr>
          <p:cNvPr id="37" name="ZoneTexte 36">
            <a:extLst>
              <a:ext uri="{FF2B5EF4-FFF2-40B4-BE49-F238E27FC236}">
                <a16:creationId xmlns:a16="http://schemas.microsoft.com/office/drawing/2014/main" id="{98C3C0B9-F2EF-4A09-8C28-9C63BCD15303}"/>
              </a:ext>
            </a:extLst>
          </p:cNvPr>
          <p:cNvSpPr txBox="1"/>
          <p:nvPr/>
        </p:nvSpPr>
        <p:spPr>
          <a:xfrm>
            <a:off x="2303233" y="888923"/>
            <a:ext cx="1131913" cy="369332"/>
          </a:xfrm>
          <a:prstGeom prst="rect">
            <a:avLst/>
          </a:prstGeom>
          <a:noFill/>
        </p:spPr>
        <p:txBody>
          <a:bodyPr wrap="none" rtlCol="0">
            <a:spAutoFit/>
          </a:bodyPr>
          <a:lstStyle/>
          <a:p>
            <a:r>
              <a:rPr lang="fr-FR" dirty="0">
                <a:solidFill>
                  <a:srgbClr val="FFC000"/>
                </a:solidFill>
              </a:rPr>
              <a:t>Important</a:t>
            </a:r>
          </a:p>
        </p:txBody>
      </p:sp>
      <p:sp>
        <p:nvSpPr>
          <p:cNvPr id="39" name="ZoneTexte 38">
            <a:extLst>
              <a:ext uri="{FF2B5EF4-FFF2-40B4-BE49-F238E27FC236}">
                <a16:creationId xmlns:a16="http://schemas.microsoft.com/office/drawing/2014/main" id="{766B2353-57AB-4E39-92B7-3A38CEAD1838}"/>
              </a:ext>
            </a:extLst>
          </p:cNvPr>
          <p:cNvSpPr txBox="1"/>
          <p:nvPr/>
        </p:nvSpPr>
        <p:spPr>
          <a:xfrm>
            <a:off x="240190" y="1535667"/>
            <a:ext cx="782650" cy="369332"/>
          </a:xfrm>
          <a:prstGeom prst="rect">
            <a:avLst/>
          </a:prstGeom>
          <a:noFill/>
        </p:spPr>
        <p:txBody>
          <a:bodyPr wrap="none" rtlCol="0">
            <a:spAutoFit/>
          </a:bodyPr>
          <a:lstStyle/>
          <a:p>
            <a:r>
              <a:rPr lang="fr-FR" dirty="0">
                <a:solidFill>
                  <a:srgbClr val="92D050"/>
                </a:solidFill>
              </a:rPr>
              <a:t>rapide</a:t>
            </a:r>
          </a:p>
        </p:txBody>
      </p:sp>
      <p:sp>
        <p:nvSpPr>
          <p:cNvPr id="40" name="ZoneTexte 39">
            <a:extLst>
              <a:ext uri="{FF2B5EF4-FFF2-40B4-BE49-F238E27FC236}">
                <a16:creationId xmlns:a16="http://schemas.microsoft.com/office/drawing/2014/main" id="{9CD1A51F-F191-487D-9D69-C225A3B6CD08}"/>
              </a:ext>
            </a:extLst>
          </p:cNvPr>
          <p:cNvSpPr txBox="1"/>
          <p:nvPr/>
        </p:nvSpPr>
        <p:spPr>
          <a:xfrm>
            <a:off x="9791070" y="898678"/>
            <a:ext cx="979948" cy="369332"/>
          </a:xfrm>
          <a:prstGeom prst="rect">
            <a:avLst/>
          </a:prstGeom>
          <a:noFill/>
        </p:spPr>
        <p:txBody>
          <a:bodyPr wrap="none" rtlCol="0">
            <a:spAutoFit/>
          </a:bodyPr>
          <a:lstStyle/>
          <a:p>
            <a:r>
              <a:rPr lang="fr-FR" dirty="0">
                <a:solidFill>
                  <a:srgbClr val="FFC000"/>
                </a:solidFill>
              </a:rPr>
              <a:t>moindre</a:t>
            </a:r>
          </a:p>
        </p:txBody>
      </p:sp>
    </p:spTree>
    <p:extLst>
      <p:ext uri="{BB962C8B-B14F-4D97-AF65-F5344CB8AC3E}">
        <p14:creationId xmlns:p14="http://schemas.microsoft.com/office/powerpoint/2010/main" val="2106903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Proxy</a:t>
            </a:r>
          </a:p>
        </p:txBody>
      </p:sp>
      <p:sp>
        <p:nvSpPr>
          <p:cNvPr id="6" name="Espace réservé du contenu 5"/>
          <p:cNvSpPr>
            <a:spLocks noGrp="1"/>
          </p:cNvSpPr>
          <p:nvPr>
            <p:ph idx="1"/>
          </p:nvPr>
        </p:nvSpPr>
        <p:spPr>
          <a:xfrm>
            <a:off x="695325" y="6173218"/>
            <a:ext cx="10515600" cy="604838"/>
          </a:xfrm>
        </p:spPr>
        <p:txBody>
          <a:bodyPr/>
          <a:lstStyle/>
          <a:p>
            <a:pPr marL="0" indent="0" algn="ctr">
              <a:buNone/>
            </a:pPr>
            <a:r>
              <a:rPr lang="fr-FR" dirty="0">
                <a:hlinkClick r:id="rId2"/>
              </a:rPr>
              <a:t>https://developer.mozilla.org/en-US/docs/Web/HTTP/Overview</a:t>
            </a:r>
            <a:endParaRPr lang="fr-FR" dirty="0"/>
          </a:p>
          <a:p>
            <a:endParaRPr lang="fr-FR" dirty="0"/>
          </a:p>
        </p:txBody>
      </p:sp>
      <p:pic>
        <p:nvPicPr>
          <p:cNvPr id="9" name="Image 8"/>
          <p:cNvPicPr>
            <a:picLocks noChangeAspect="1"/>
          </p:cNvPicPr>
          <p:nvPr/>
        </p:nvPicPr>
        <p:blipFill>
          <a:blip r:embed="rId3"/>
          <a:stretch>
            <a:fillRect/>
          </a:stretch>
        </p:blipFill>
        <p:spPr>
          <a:xfrm>
            <a:off x="1944581" y="1395629"/>
            <a:ext cx="8302838" cy="1325562"/>
          </a:xfrm>
          <a:prstGeom prst="rect">
            <a:avLst/>
          </a:prstGeom>
        </p:spPr>
      </p:pic>
      <p:sp>
        <p:nvSpPr>
          <p:cNvPr id="10" name="Rectangle 9"/>
          <p:cNvSpPr/>
          <p:nvPr/>
        </p:nvSpPr>
        <p:spPr>
          <a:xfrm>
            <a:off x="1031081" y="2777772"/>
            <a:ext cx="9844088" cy="3046988"/>
          </a:xfrm>
          <a:prstGeom prst="rect">
            <a:avLst/>
          </a:prstGeom>
        </p:spPr>
        <p:txBody>
          <a:bodyPr wrap="square">
            <a:spAutoFit/>
          </a:bodyPr>
          <a:lstStyle/>
          <a:p>
            <a:r>
              <a:rPr lang="en-US" sz="2400" dirty="0">
                <a:latin typeface="Open Sans"/>
              </a:rPr>
              <a:t>These can be transparent, or not (changing requests not going through them), and may perform numerous functions:</a:t>
            </a:r>
          </a:p>
          <a:p>
            <a:pPr marL="342900" indent="-342900">
              <a:buFont typeface="Arial" panose="020B0604020202020204" pitchFamily="34" charset="0"/>
              <a:buChar char="•"/>
            </a:pPr>
            <a:r>
              <a:rPr lang="en-US" sz="2400" b="1" dirty="0">
                <a:latin typeface="Open Sans"/>
              </a:rPr>
              <a:t>caching</a:t>
            </a:r>
            <a:r>
              <a:rPr lang="en-US" sz="2400" dirty="0">
                <a:latin typeface="Open Sans"/>
              </a:rPr>
              <a:t> </a:t>
            </a:r>
            <a:r>
              <a:rPr lang="en-US" sz="2400" dirty="0">
                <a:solidFill>
                  <a:schemeClr val="bg1">
                    <a:lumMod val="65000"/>
                  </a:schemeClr>
                </a:solidFill>
                <a:latin typeface="Open Sans"/>
              </a:rPr>
              <a:t>(the cache can be public or private, like the browser cache)</a:t>
            </a:r>
          </a:p>
          <a:p>
            <a:pPr marL="342900" indent="-342900">
              <a:buFont typeface="Arial" panose="020B0604020202020204" pitchFamily="34" charset="0"/>
              <a:buChar char="•"/>
            </a:pPr>
            <a:r>
              <a:rPr lang="en-US" sz="2400" b="1" dirty="0">
                <a:latin typeface="Open Sans"/>
              </a:rPr>
              <a:t>filtering</a:t>
            </a:r>
            <a:r>
              <a:rPr lang="en-US" sz="2400" dirty="0">
                <a:latin typeface="Open Sans"/>
              </a:rPr>
              <a:t> </a:t>
            </a:r>
            <a:r>
              <a:rPr lang="en-US" sz="2400" dirty="0">
                <a:solidFill>
                  <a:schemeClr val="bg1">
                    <a:lumMod val="65000"/>
                  </a:schemeClr>
                </a:solidFill>
                <a:latin typeface="Open Sans"/>
              </a:rPr>
              <a:t>(like an antivirus scan, parental controls, …)</a:t>
            </a:r>
          </a:p>
          <a:p>
            <a:pPr marL="342900" indent="-342900">
              <a:buFont typeface="Arial" panose="020B0604020202020204" pitchFamily="34" charset="0"/>
              <a:buChar char="•"/>
            </a:pPr>
            <a:r>
              <a:rPr lang="en-US" sz="2400" b="1" dirty="0">
                <a:latin typeface="Open Sans"/>
              </a:rPr>
              <a:t>load balancing </a:t>
            </a:r>
            <a:r>
              <a:rPr lang="en-US" sz="2400" dirty="0">
                <a:solidFill>
                  <a:schemeClr val="bg1">
                    <a:lumMod val="65000"/>
                  </a:schemeClr>
                </a:solidFill>
                <a:latin typeface="Open Sans"/>
              </a:rPr>
              <a:t>(to allow multiple servers to serve the different requests)</a:t>
            </a: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r>
              <a:rPr lang="en-US" sz="2400" dirty="0">
                <a:solidFill>
                  <a:schemeClr val="bg1">
                    <a:lumMod val="65000"/>
                  </a:schemeClr>
                </a:solidFill>
                <a:latin typeface="Open Sans"/>
              </a:rPr>
              <a:t>(to control access to different resources)</a:t>
            </a:r>
          </a:p>
          <a:p>
            <a:pPr marL="342900" indent="-342900">
              <a:buFont typeface="Arial" panose="020B0604020202020204" pitchFamily="34" charset="0"/>
              <a:buChar char="•"/>
            </a:pPr>
            <a:r>
              <a:rPr lang="en-US" sz="2400" b="1" dirty="0">
                <a:latin typeface="Open Sans"/>
              </a:rPr>
              <a:t>logging</a:t>
            </a:r>
            <a:r>
              <a:rPr lang="en-US" sz="2400" dirty="0">
                <a:latin typeface="Open Sans"/>
              </a:rPr>
              <a:t> </a:t>
            </a:r>
            <a:r>
              <a:rPr lang="en-US" sz="2400" dirty="0">
                <a:solidFill>
                  <a:schemeClr val="bg1">
                    <a:lumMod val="65000"/>
                  </a:schemeClr>
                </a:solidFill>
                <a:latin typeface="Open Sans"/>
              </a:rPr>
              <a:t>(allowing the storage of historical information)</a:t>
            </a:r>
          </a:p>
        </p:txBody>
      </p:sp>
      <p:sp>
        <p:nvSpPr>
          <p:cNvPr id="11" name="Rectangle 10"/>
          <p:cNvSpPr/>
          <p:nvPr/>
        </p:nvSpPr>
        <p:spPr>
          <a:xfrm>
            <a:off x="3176587" y="353844"/>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Tree>
    <p:extLst>
      <p:ext uri="{BB962C8B-B14F-4D97-AF65-F5344CB8AC3E}">
        <p14:creationId xmlns:p14="http://schemas.microsoft.com/office/powerpoint/2010/main" val="5521827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cache HTTP/1.1</a:t>
            </a:r>
          </a:p>
        </p:txBody>
      </p:sp>
      <p:sp>
        <p:nvSpPr>
          <p:cNvPr id="8" name="Rectangle 7">
            <a:extLst>
              <a:ext uri="{FF2B5EF4-FFF2-40B4-BE49-F238E27FC236}">
                <a16:creationId xmlns:a16="http://schemas.microsoft.com/office/drawing/2014/main" id="{9449200D-4F0D-46C2-8F3E-0D2504B535FD}"/>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graphicFrame>
        <p:nvGraphicFramePr>
          <p:cNvPr id="10" name="Espace réservé du contenu 7">
            <a:extLst>
              <a:ext uri="{FF2B5EF4-FFF2-40B4-BE49-F238E27FC236}">
                <a16:creationId xmlns:a16="http://schemas.microsoft.com/office/drawing/2014/main" id="{72103DCB-71C0-49AC-B88C-278CC8532EA6}"/>
              </a:ext>
            </a:extLst>
          </p:cNvPr>
          <p:cNvGraphicFramePr>
            <a:graphicFrameLocks/>
          </p:cNvGraphicFramePr>
          <p:nvPr>
            <p:extLst>
              <p:ext uri="{D42A27DB-BD31-4B8C-83A1-F6EECF244321}">
                <p14:modId xmlns:p14="http://schemas.microsoft.com/office/powerpoint/2010/main" val="449818507"/>
              </p:ext>
            </p:extLst>
          </p:nvPr>
        </p:nvGraphicFramePr>
        <p:xfrm>
          <a:off x="3146322" y="1631373"/>
          <a:ext cx="5761703" cy="3639075"/>
        </p:xfrm>
        <a:graphic>
          <a:graphicData uri="http://schemas.openxmlformats.org/drawingml/2006/table">
            <a:tbl>
              <a:tblPr>
                <a:tableStyleId>{8799B23B-EC83-4686-B30A-512413B5E67A}</a:tableStyleId>
              </a:tblPr>
              <a:tblGrid>
                <a:gridCol w="1312387">
                  <a:extLst>
                    <a:ext uri="{9D8B030D-6E8A-4147-A177-3AD203B41FA5}">
                      <a16:colId xmlns:a16="http://schemas.microsoft.com/office/drawing/2014/main" val="1445443359"/>
                    </a:ext>
                  </a:extLst>
                </a:gridCol>
                <a:gridCol w="4449316">
                  <a:extLst>
                    <a:ext uri="{9D8B030D-6E8A-4147-A177-3AD203B41FA5}">
                      <a16:colId xmlns:a16="http://schemas.microsoft.com/office/drawing/2014/main" val="640110845"/>
                    </a:ext>
                  </a:extLst>
                </a:gridCol>
              </a:tblGrid>
              <a:tr h="424466">
                <a:tc>
                  <a:txBody>
                    <a:bodyPr/>
                    <a:lstStyle/>
                    <a:p>
                      <a:pPr algn="l"/>
                      <a:r>
                        <a:rPr lang="fr-FR" sz="2000" b="1" dirty="0">
                          <a:effectLst/>
                        </a:rPr>
                        <a:t>Code</a:t>
                      </a:r>
                      <a:endParaRPr lang="fr-FR" sz="2000" b="1" dirty="0">
                        <a:effectLst/>
                        <a:latin typeface="Merriweather"/>
                      </a:endParaRPr>
                    </a:p>
                  </a:txBody>
                  <a:tcPr marL="20514" marR="43959" marT="14653" marB="14653" anchor="ctr"/>
                </a:tc>
                <a:tc>
                  <a:txBody>
                    <a:bodyPr/>
                    <a:lstStyle/>
                    <a:p>
                      <a:pPr algn="l"/>
                      <a:r>
                        <a:rPr lang="fr-FR" sz="2000" b="1">
                          <a:effectLst/>
                        </a:rPr>
                        <a:t>Message</a:t>
                      </a:r>
                      <a:endParaRPr lang="fr-FR" sz="2000" b="1">
                        <a:effectLst/>
                        <a:latin typeface="Merriweather"/>
                      </a:endParaRPr>
                    </a:p>
                  </a:txBody>
                  <a:tcPr marL="20514" marR="43959" marT="14653" marB="14653" anchor="ctr"/>
                </a:tc>
                <a:extLst>
                  <a:ext uri="{0D108BD9-81ED-4DB2-BD59-A6C34878D82A}">
                    <a16:rowId xmlns:a16="http://schemas.microsoft.com/office/drawing/2014/main" val="2751880782"/>
                  </a:ext>
                </a:extLst>
              </a:tr>
              <a:tr h="465397">
                <a:tc>
                  <a:txBody>
                    <a:bodyPr/>
                    <a:lstStyle/>
                    <a:p>
                      <a:pPr algn="l"/>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1180351785"/>
                  </a:ext>
                </a:extLst>
              </a:tr>
              <a:tr h="465397">
                <a:tc>
                  <a:txBody>
                    <a:bodyPr/>
                    <a:lstStyle/>
                    <a:p>
                      <a:pPr algn="l"/>
                      <a:r>
                        <a:rPr lang="fr-FR" sz="1800" dirty="0">
                          <a:solidFill>
                            <a:srgbClr val="00B050"/>
                          </a:solidFill>
                          <a:effectLst/>
                          <a:latin typeface="Merriweather"/>
                        </a:rPr>
                        <a:t>206</a:t>
                      </a:r>
                    </a:p>
                  </a:txBody>
                  <a:tcPr marL="20514" marR="43959" marT="14653" marB="14653" anchor="ctr"/>
                </a:tc>
                <a:tc>
                  <a:txBody>
                    <a:bodyPr/>
                    <a:lstStyle/>
                    <a:p>
                      <a:pPr algn="l"/>
                      <a:r>
                        <a:rPr lang="fr-FR" sz="1800" dirty="0">
                          <a:solidFill>
                            <a:srgbClr val="00B050"/>
                          </a:solidFill>
                          <a:effectLst/>
                          <a:latin typeface="Merriweather"/>
                        </a:rPr>
                        <a:t>Partial Content</a:t>
                      </a:r>
                    </a:p>
                  </a:txBody>
                  <a:tcPr marL="20514" marR="43959" marT="14653" marB="14653" anchor="ctr"/>
                </a:tc>
                <a:extLst>
                  <a:ext uri="{0D108BD9-81ED-4DB2-BD59-A6C34878D82A}">
                    <a16:rowId xmlns:a16="http://schemas.microsoft.com/office/drawing/2014/main" val="1896020643"/>
                  </a:ext>
                </a:extLst>
              </a:tr>
              <a:tr h="385743">
                <a:tc>
                  <a:txBody>
                    <a:bodyPr/>
                    <a:lstStyle/>
                    <a:p>
                      <a:pPr algn="l"/>
                      <a:r>
                        <a:rPr lang="fr-FR" sz="1800" dirty="0">
                          <a:solidFill>
                            <a:srgbClr val="0070C0"/>
                          </a:solidFill>
                          <a:effectLst/>
                          <a:latin typeface="Merriweather"/>
                        </a:rPr>
                        <a:t>301</a:t>
                      </a:r>
                    </a:p>
                  </a:txBody>
                  <a:tcPr marL="20514" marR="43959" marT="14653" marB="14653" anchor="ctr"/>
                </a:tc>
                <a:tc>
                  <a:txBody>
                    <a:bodyPr/>
                    <a:lstStyle/>
                    <a:p>
                      <a:pPr marL="0" algn="l" defTabSz="914400" rtl="0" eaLnBrk="1" latinLnBrk="0" hangingPunct="1"/>
                      <a:r>
                        <a:rPr lang="fr-FR" sz="1800" kern="1200" dirty="0" err="1">
                          <a:solidFill>
                            <a:srgbClr val="0070C0"/>
                          </a:solidFill>
                          <a:effectLst/>
                          <a:latin typeface="+mn-lt"/>
                          <a:ea typeface="+mn-ea"/>
                          <a:cs typeface="+mn-cs"/>
                        </a:rPr>
                        <a:t>Moved</a:t>
                      </a:r>
                      <a:r>
                        <a:rPr lang="fr-FR" sz="1800" kern="1200" dirty="0">
                          <a:solidFill>
                            <a:srgbClr val="0070C0"/>
                          </a:solidFill>
                          <a:effectLst/>
                          <a:latin typeface="+mn-lt"/>
                          <a:ea typeface="+mn-ea"/>
                          <a:cs typeface="+mn-cs"/>
                        </a:rPr>
                        <a:t> </a:t>
                      </a:r>
                      <a:r>
                        <a:rPr lang="fr-FR" sz="1800" kern="1200" dirty="0" err="1">
                          <a:solidFill>
                            <a:srgbClr val="0070C0"/>
                          </a:solidFill>
                          <a:effectLst/>
                          <a:latin typeface="+mn-lt"/>
                          <a:ea typeface="+mn-ea"/>
                          <a:cs typeface="+mn-cs"/>
                        </a:rPr>
                        <a:t>Permanently</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2106203186"/>
                  </a:ext>
                </a:extLst>
              </a:tr>
              <a:tr h="385743">
                <a:tc>
                  <a:txBody>
                    <a:bodyPr/>
                    <a:lstStyle/>
                    <a:p>
                      <a:pPr algn="l"/>
                      <a:r>
                        <a:rPr lang="fr-FR" sz="1800" dirty="0">
                          <a:solidFill>
                            <a:srgbClr val="0070C0"/>
                          </a:solidFill>
                          <a:effectLst/>
                          <a:latin typeface="Merriweather"/>
                        </a:rPr>
                        <a:t>302</a:t>
                      </a:r>
                    </a:p>
                  </a:txBody>
                  <a:tcPr marL="20514" marR="43959" marT="14653" marB="14653" anchor="ctr"/>
                </a:tc>
                <a:tc>
                  <a:txBody>
                    <a:bodyPr/>
                    <a:lstStyle/>
                    <a:p>
                      <a:pPr algn="l"/>
                      <a:r>
                        <a:rPr lang="fr-FR" sz="1800" kern="1200" dirty="0" err="1">
                          <a:solidFill>
                            <a:srgbClr val="0070C0"/>
                          </a:solidFill>
                          <a:effectLst/>
                          <a:latin typeface="+mn-lt"/>
                          <a:ea typeface="+mn-ea"/>
                          <a:cs typeface="+mn-cs"/>
                        </a:rPr>
                        <a:t>Found</a:t>
                      </a:r>
                      <a:endParaRPr lang="fr-FR" sz="1800" kern="1200" dirty="0">
                        <a:solidFill>
                          <a:srgbClr val="0070C0"/>
                        </a:solidFill>
                        <a:effectLst/>
                        <a:latin typeface="+mn-lt"/>
                        <a:ea typeface="+mn-ea"/>
                        <a:cs typeface="+mn-cs"/>
                      </a:endParaRPr>
                    </a:p>
                  </a:txBody>
                  <a:tcPr marL="20514" marR="43959" marT="14653" marB="14653" anchor="ctr"/>
                </a:tc>
                <a:extLst>
                  <a:ext uri="{0D108BD9-81ED-4DB2-BD59-A6C34878D82A}">
                    <a16:rowId xmlns:a16="http://schemas.microsoft.com/office/drawing/2014/main" val="3243466772"/>
                  </a:ext>
                </a:extLst>
              </a:tr>
              <a:tr h="385743">
                <a:tc>
                  <a:txBody>
                    <a:bodyPr/>
                    <a:lstStyle/>
                    <a:p>
                      <a:pPr algn="l"/>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871266172"/>
                  </a:ext>
                </a:extLst>
              </a:tr>
              <a:tr h="1082764">
                <a:tc>
                  <a:txBody>
                    <a:bodyPr/>
                    <a:lstStyle/>
                    <a:p>
                      <a:pPr algn="l"/>
                      <a:endParaRPr lang="fr-FR" sz="1800" dirty="0">
                        <a:solidFill>
                          <a:schemeClr val="accent4">
                            <a:lumMod val="50000"/>
                          </a:schemeClr>
                        </a:solidFill>
                        <a:effectLst/>
                        <a:latin typeface="Merriweather"/>
                      </a:endParaRPr>
                    </a:p>
                  </a:txBody>
                  <a:tcPr marL="20514" marR="43959" marT="14653" marB="1465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Responses other than GET if something suitable for use as a cache key is defined.</a:t>
                      </a:r>
                    </a:p>
                    <a:p>
                      <a:pPr algn="l"/>
                      <a:endParaRPr lang="fr-FR" sz="1800" dirty="0">
                        <a:solidFill>
                          <a:schemeClr val="accent4">
                            <a:lumMod val="50000"/>
                          </a:schemeClr>
                        </a:solidFill>
                        <a:effectLst/>
                        <a:latin typeface="Merriweather"/>
                      </a:endParaRPr>
                    </a:p>
                  </a:txBody>
                  <a:tcPr marL="20514" marR="43959" marT="14653" marB="14653" anchor="ctr"/>
                </a:tc>
                <a:extLst>
                  <a:ext uri="{0D108BD9-81ED-4DB2-BD59-A6C34878D82A}">
                    <a16:rowId xmlns:a16="http://schemas.microsoft.com/office/drawing/2014/main" val="178055350"/>
                  </a:ext>
                </a:extLst>
              </a:tr>
            </a:tbl>
          </a:graphicData>
        </a:graphic>
      </p:graphicFrame>
    </p:spTree>
    <p:extLst>
      <p:ext uri="{BB962C8B-B14F-4D97-AF65-F5344CB8AC3E}">
        <p14:creationId xmlns:p14="http://schemas.microsoft.com/office/powerpoint/2010/main" val="31177077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913869-30D1-4E88-A576-135D7FED0619}"/>
              </a:ext>
            </a:extLst>
          </p:cNvPr>
          <p:cNvSpPr>
            <a:spLocks noGrp="1"/>
          </p:cNvSpPr>
          <p:nvPr>
            <p:ph idx="1"/>
          </p:nvPr>
        </p:nvSpPr>
        <p:spPr>
          <a:xfrm>
            <a:off x="5607826" y="1756799"/>
            <a:ext cx="6225309" cy="4351338"/>
          </a:xfrm>
        </p:spPr>
        <p:txBody>
          <a:bodyPr/>
          <a:lstStyle/>
          <a:p>
            <a:r>
              <a:rPr lang="fr-FR" dirty="0"/>
              <a:t>Ne pas se focaliser sur la Performance</a:t>
            </a:r>
          </a:p>
          <a:p>
            <a:endParaRPr lang="fr-FR" dirty="0"/>
          </a:p>
          <a:p>
            <a:r>
              <a:rPr lang="fr-FR" dirty="0"/>
              <a:t>Ne pas penser Technique</a:t>
            </a:r>
          </a:p>
          <a:p>
            <a:endParaRPr lang="fr-FR" dirty="0"/>
          </a:p>
          <a:p>
            <a:r>
              <a:rPr lang="fr-FR" dirty="0"/>
              <a:t>Penser Besoin</a:t>
            </a:r>
          </a:p>
          <a:p>
            <a:endParaRPr lang="fr-FR" dirty="0"/>
          </a:p>
          <a:p>
            <a:r>
              <a:rPr lang="fr-FR" dirty="0"/>
              <a:t>Faire simple</a:t>
            </a:r>
          </a:p>
          <a:p>
            <a:endParaRPr lang="fr-FR" dirty="0"/>
          </a:p>
        </p:txBody>
      </p:sp>
      <p:sp>
        <p:nvSpPr>
          <p:cNvPr id="5" name="Titre 1">
            <a:extLst>
              <a:ext uri="{FF2B5EF4-FFF2-40B4-BE49-F238E27FC236}">
                <a16:creationId xmlns:a16="http://schemas.microsoft.com/office/drawing/2014/main" id="{F368058C-5D67-4AD6-B1E2-20E11E1C002A}"/>
              </a:ext>
            </a:extLst>
          </p:cNvPr>
          <p:cNvSpPr>
            <a:spLocks noGrp="1"/>
          </p:cNvSpPr>
          <p:nvPr>
            <p:ph type="title"/>
          </p:nvPr>
        </p:nvSpPr>
        <p:spPr>
          <a:xfrm>
            <a:off x="838200" y="142875"/>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7" name="Rectangle 6">
            <a:extLst>
              <a:ext uri="{FF2B5EF4-FFF2-40B4-BE49-F238E27FC236}">
                <a16:creationId xmlns:a16="http://schemas.microsoft.com/office/drawing/2014/main" id="{F2ABC4FA-C084-4E65-A842-4C9754A94170}"/>
              </a:ext>
            </a:extLst>
          </p:cNvPr>
          <p:cNvSpPr/>
          <p:nvPr/>
        </p:nvSpPr>
        <p:spPr>
          <a:xfrm>
            <a:off x="1014599" y="4848936"/>
            <a:ext cx="4048332" cy="584775"/>
          </a:xfrm>
          <a:prstGeom prst="rect">
            <a:avLst/>
          </a:prstGeom>
        </p:spPr>
        <p:txBody>
          <a:bodyPr wrap="square">
            <a:spAutoFit/>
          </a:bodyPr>
          <a:lstStyle/>
          <a:p>
            <a:pPr algn="ctr"/>
            <a:r>
              <a:rPr lang="fr-FR" sz="3200" dirty="0">
                <a:solidFill>
                  <a:srgbClr val="FF33CC"/>
                </a:solidFill>
              </a:rPr>
              <a:t>Frein Psychologique</a:t>
            </a:r>
          </a:p>
        </p:txBody>
      </p:sp>
      <p:pic>
        <p:nvPicPr>
          <p:cNvPr id="9" name="Image 8">
            <a:extLst>
              <a:ext uri="{FF2B5EF4-FFF2-40B4-BE49-F238E27FC236}">
                <a16:creationId xmlns:a16="http://schemas.microsoft.com/office/drawing/2014/main" id="{31EA7DA6-6711-42C5-8965-B7EF76EE1C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2290" t="16700" r="14623" b="16364"/>
          <a:stretch/>
        </p:blipFill>
        <p:spPr>
          <a:xfrm rot="16200000">
            <a:off x="1840824" y="2023139"/>
            <a:ext cx="2544467" cy="3107126"/>
          </a:xfrm>
          <a:prstGeom prst="rect">
            <a:avLst/>
          </a:prstGeom>
        </p:spPr>
      </p:pic>
    </p:spTree>
    <p:extLst>
      <p:ext uri="{BB962C8B-B14F-4D97-AF65-F5344CB8AC3E}">
        <p14:creationId xmlns:p14="http://schemas.microsoft.com/office/powerpoint/2010/main" val="3296886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2</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29" name="Connecteur droit 28">
            <a:extLst>
              <a:ext uri="{FF2B5EF4-FFF2-40B4-BE49-F238E27FC236}">
                <a16:creationId xmlns:a16="http://schemas.microsoft.com/office/drawing/2014/main" id="{DDD113F7-004B-4C8F-97A3-B0BF160B24B5}"/>
              </a:ext>
            </a:extLst>
          </p:cNvPr>
          <p:cNvCxnSpPr>
            <a:cxnSpLocks/>
            <a:stCxn id="22" idx="1"/>
            <a:endCxn id="1028" idx="3"/>
          </p:cNvCxnSpPr>
          <p:nvPr/>
        </p:nvCxnSpPr>
        <p:spPr>
          <a:xfrm flipH="1" flipV="1">
            <a:off x="7481080" y="2919958"/>
            <a:ext cx="1697718" cy="35703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3F578130-1EA6-4BB0-A5C8-6F77D8B6C1EB}"/>
              </a:ext>
            </a:extLst>
          </p:cNvPr>
          <p:cNvSpPr txBox="1">
            <a:spLocks/>
          </p:cNvSpPr>
          <p:nvPr/>
        </p:nvSpPr>
        <p:spPr>
          <a:xfrm>
            <a:off x="846826" y="4541180"/>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7FC81703-644D-4F9C-92D6-285036D4C165}"/>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2" name="Espace réservé du contenu 2">
            <a:extLst>
              <a:ext uri="{FF2B5EF4-FFF2-40B4-BE49-F238E27FC236}">
                <a16:creationId xmlns:a16="http://schemas.microsoft.com/office/drawing/2014/main" id="{60A49870-FFFE-472D-A9C1-AE17A600E6A0}"/>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8727DA43-A12B-48F7-886A-4F18D1D97CD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0059117D-485B-4B45-B0FF-6E6AE61ACF8D}"/>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serveur 1 et on le met à jour</a:t>
            </a:r>
          </a:p>
        </p:txBody>
      </p:sp>
    </p:spTree>
    <p:extLst>
      <p:ext uri="{BB962C8B-B14F-4D97-AF65-F5344CB8AC3E}">
        <p14:creationId xmlns:p14="http://schemas.microsoft.com/office/powerpoint/2010/main" val="24198342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applications/besoins d’aujourd’hui</a:t>
            </a:r>
          </a:p>
        </p:txBody>
      </p:sp>
      <p:sp>
        <p:nvSpPr>
          <p:cNvPr id="3" name="Espace réservé du contenu 2"/>
          <p:cNvSpPr>
            <a:spLocks noGrp="1"/>
          </p:cNvSpPr>
          <p:nvPr>
            <p:ph idx="1"/>
          </p:nvPr>
        </p:nvSpPr>
        <p:spPr>
          <a:xfrm>
            <a:off x="838201" y="1554479"/>
            <a:ext cx="5422390" cy="4846321"/>
          </a:xfrm>
        </p:spPr>
        <p:txBody>
          <a:bodyPr>
            <a:normAutofit fontScale="92500" lnSpcReduction="10000"/>
          </a:bodyPr>
          <a:lstStyle/>
          <a:p>
            <a:r>
              <a:rPr lang="fr-FR" dirty="0"/>
              <a:t>Disponibilité 24 heures sur 24</a:t>
            </a:r>
            <a:br>
              <a:rPr lang="fr-FR" dirty="0"/>
            </a:br>
            <a:endParaRPr lang="fr-FR" dirty="0"/>
          </a:p>
          <a:p>
            <a:r>
              <a:rPr lang="fr-FR" dirty="0"/>
              <a:t>Capacité à monter en charge (scalabilité)</a:t>
            </a:r>
          </a:p>
          <a:p>
            <a:pPr marL="0" indent="0">
              <a:buNone/>
            </a:pPr>
            <a:endParaRPr lang="fr-FR" dirty="0"/>
          </a:p>
          <a:p>
            <a:r>
              <a:rPr lang="fr-FR" dirty="0"/>
              <a:t>Géo-répartition pour une faible latence</a:t>
            </a:r>
          </a:p>
          <a:p>
            <a:endParaRPr lang="fr-FR" dirty="0"/>
          </a:p>
          <a:p>
            <a:r>
              <a:rPr lang="fr-FR" dirty="0"/>
              <a:t>Livrer et mettre à jour rapidement (DevOps)</a:t>
            </a:r>
          </a:p>
          <a:p>
            <a:endParaRPr lang="fr-FR" dirty="0"/>
          </a:p>
          <a:p>
            <a:r>
              <a:rPr lang="fr-FR" dirty="0"/>
              <a:t>Sécurité</a:t>
            </a:r>
          </a:p>
        </p:txBody>
      </p:sp>
      <p:pic>
        <p:nvPicPr>
          <p:cNvPr id="4098" name="Picture 2" descr="Résultat de recherche d'images pour &quot;azure ma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591" y="1956157"/>
            <a:ext cx="5838825" cy="28021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41AB65-5885-4E9C-9D93-91B98311B27A}"/>
              </a:ext>
            </a:extLst>
          </p:cNvPr>
          <p:cNvSpPr/>
          <p:nvPr/>
        </p:nvSpPr>
        <p:spPr>
          <a:xfrm>
            <a:off x="7765835" y="4830089"/>
            <a:ext cx="2828338" cy="369332"/>
          </a:xfrm>
          <a:prstGeom prst="rect">
            <a:avLst/>
          </a:prstGeom>
        </p:spPr>
        <p:txBody>
          <a:bodyPr wrap="none">
            <a:spAutoFit/>
          </a:bodyPr>
          <a:lstStyle/>
          <a:p>
            <a:r>
              <a:rPr lang="fr-FR" dirty="0">
                <a:hlinkClick r:id="rId3"/>
              </a:rPr>
              <a:t>https://azure.microsoft.com</a:t>
            </a:r>
            <a:endParaRPr lang="fr-FR" dirty="0"/>
          </a:p>
        </p:txBody>
      </p:sp>
    </p:spTree>
    <p:extLst>
      <p:ext uri="{BB962C8B-B14F-4D97-AF65-F5344CB8AC3E}">
        <p14:creationId xmlns:p14="http://schemas.microsoft.com/office/powerpoint/2010/main" val="7156708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
        <p:nvSpPr>
          <p:cNvPr id="3" name="Espace réservé du contenu 2">
            <a:extLst>
              <a:ext uri="{FF2B5EF4-FFF2-40B4-BE49-F238E27FC236}">
                <a16:creationId xmlns:a16="http://schemas.microsoft.com/office/drawing/2014/main" id="{198C188F-428C-47DB-8452-93CA98C63C10}"/>
              </a:ext>
            </a:extLst>
          </p:cNvPr>
          <p:cNvSpPr>
            <a:spLocks noGrp="1"/>
          </p:cNvSpPr>
          <p:nvPr>
            <p:ph idx="1"/>
          </p:nvPr>
        </p:nvSpPr>
        <p:spPr>
          <a:xfrm>
            <a:off x="7213601" y="2456873"/>
            <a:ext cx="4140199" cy="3710854"/>
          </a:xfrm>
        </p:spPr>
        <p:txBody>
          <a:bodyPr>
            <a:normAutofit/>
          </a:bodyPr>
          <a:lstStyle/>
          <a:p>
            <a:r>
              <a:rPr lang="fr-FR" sz="3600" dirty="0"/>
              <a:t>La bande passante</a:t>
            </a:r>
          </a:p>
          <a:p>
            <a:pPr marL="0" indent="0">
              <a:buNone/>
            </a:pPr>
            <a:endParaRPr lang="fr-FR" sz="3600" dirty="0"/>
          </a:p>
          <a:p>
            <a:r>
              <a:rPr lang="fr-FR" sz="3600" dirty="0"/>
              <a:t>La ressource CPU</a:t>
            </a:r>
          </a:p>
          <a:p>
            <a:pPr marL="0" indent="0">
              <a:buNone/>
            </a:pPr>
            <a:endParaRPr lang="fr-FR" sz="3600" dirty="0"/>
          </a:p>
        </p:txBody>
      </p:sp>
      <p:pic>
        <p:nvPicPr>
          <p:cNvPr id="4" name="Image 3">
            <a:extLst>
              <a:ext uri="{FF2B5EF4-FFF2-40B4-BE49-F238E27FC236}">
                <a16:creationId xmlns:a16="http://schemas.microsoft.com/office/drawing/2014/main" id="{9785DCA3-1E03-4E59-9C6E-F5C745F91DD0}"/>
              </a:ext>
            </a:extLst>
          </p:cNvPr>
          <p:cNvPicPr>
            <a:picLocks noChangeAspect="1"/>
          </p:cNvPicPr>
          <p:nvPr/>
        </p:nvPicPr>
        <p:blipFill>
          <a:blip r:embed="rId2"/>
          <a:stretch>
            <a:fillRect/>
          </a:stretch>
        </p:blipFill>
        <p:spPr>
          <a:xfrm rot="16200000">
            <a:off x="1943122" y="1125465"/>
            <a:ext cx="3710852" cy="4947802"/>
          </a:xfrm>
          <a:prstGeom prst="rect">
            <a:avLst/>
          </a:prstGeom>
        </p:spPr>
      </p:pic>
    </p:spTree>
    <p:extLst>
      <p:ext uri="{BB962C8B-B14F-4D97-AF65-F5344CB8AC3E}">
        <p14:creationId xmlns:p14="http://schemas.microsoft.com/office/powerpoint/2010/main" val="21595112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30" name="Rectangle 29">
            <a:extLst>
              <a:ext uri="{FF2B5EF4-FFF2-40B4-BE49-F238E27FC236}">
                <a16:creationId xmlns:a16="http://schemas.microsoft.com/office/drawing/2014/main" id="{C6A69387-5D46-48BA-9B35-102B0853CF9C}"/>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3" name="Picture 4" descr="Image associÃ©e">
            <a:extLst>
              <a:ext uri="{FF2B5EF4-FFF2-40B4-BE49-F238E27FC236}">
                <a16:creationId xmlns:a16="http://schemas.microsoft.com/office/drawing/2014/main" id="{6F18A11B-56B0-49DD-AE40-0032B9C4E4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112D1B5-0996-4CA2-B8C9-2840EA795063}"/>
              </a:ext>
            </a:extLst>
          </p:cNvPr>
          <p:cNvSpPr/>
          <p:nvPr/>
        </p:nvSpPr>
        <p:spPr>
          <a:xfrm>
            <a:off x="10208185" y="368798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5" name="Picture 4" descr="Image associÃ©e">
            <a:extLst>
              <a:ext uri="{FF2B5EF4-FFF2-40B4-BE49-F238E27FC236}">
                <a16:creationId xmlns:a16="http://schemas.microsoft.com/office/drawing/2014/main" id="{F90D8948-3752-488A-9375-4B277FF07F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882929" y="3645926"/>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630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Difficile à modéliser</a:t>
            </a:r>
          </a:p>
        </p:txBody>
      </p:sp>
      <p:sp>
        <p:nvSpPr>
          <p:cNvPr id="4" name="Espace réservé du contenu 3"/>
          <p:cNvSpPr>
            <a:spLocks noGrp="1"/>
          </p:cNvSpPr>
          <p:nvPr>
            <p:ph idx="1"/>
          </p:nvPr>
        </p:nvSpPr>
        <p:spPr>
          <a:xfrm>
            <a:off x="838200" y="1651819"/>
            <a:ext cx="10515600" cy="5045301"/>
          </a:xfrm>
        </p:spPr>
        <p:txBody>
          <a:bodyPr>
            <a:normAutofit/>
          </a:bodyPr>
          <a:lstStyle/>
          <a:p>
            <a:r>
              <a:rPr lang="fr-FR" dirty="0">
                <a:latin typeface="Lato"/>
              </a:rPr>
              <a:t>Respecter REST est difficile et nécessite </a:t>
            </a:r>
          </a:p>
          <a:p>
            <a:pPr lvl="1"/>
            <a:r>
              <a:rPr lang="fr-FR" dirty="0">
                <a:latin typeface="Lato"/>
              </a:rPr>
              <a:t>un travail de réflexion </a:t>
            </a:r>
          </a:p>
          <a:p>
            <a:pPr lvl="1"/>
            <a:r>
              <a:rPr lang="fr-FR" dirty="0">
                <a:latin typeface="Lato"/>
              </a:rPr>
              <a:t>monter en compétence.</a:t>
            </a:r>
          </a:p>
          <a:p>
            <a:endParaRPr lang="fr-FR" dirty="0">
              <a:latin typeface="Lato"/>
            </a:endParaRPr>
          </a:p>
          <a:p>
            <a:r>
              <a:rPr lang="fr-FR" dirty="0">
                <a:latin typeface="Lato"/>
              </a:rPr>
              <a:t>Il n’y a pas une solution unique.</a:t>
            </a:r>
          </a:p>
          <a:p>
            <a:pPr lvl="1"/>
            <a:endParaRPr lang="fr-FR" dirty="0"/>
          </a:p>
          <a:p>
            <a:r>
              <a:rPr lang="fr-FR" dirty="0">
                <a:latin typeface="Lato"/>
              </a:rPr>
              <a:t>Qu’est ce qu’une API </a:t>
            </a:r>
            <a:r>
              <a:rPr lang="fr-FR" dirty="0" err="1">
                <a:latin typeface="Lato"/>
              </a:rPr>
              <a:t>RESTFul</a:t>
            </a:r>
            <a:r>
              <a:rPr lang="fr-FR" dirty="0">
                <a:latin typeface="Lato"/>
              </a:rPr>
              <a:t> ?</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Tree>
    <p:extLst>
      <p:ext uri="{BB962C8B-B14F-4D97-AF65-F5344CB8AC3E}">
        <p14:creationId xmlns:p14="http://schemas.microsoft.com/office/powerpoint/2010/main" val="15660399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1FBA7-3F47-44C9-A21A-ABB81D5CE46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AA0C883-12A2-4EB4-B3EB-64D8D98E98EE}"/>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E6B36B9-D582-481C-8250-330C9E01378E}"/>
              </a:ext>
            </a:extLst>
          </p:cNvPr>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124</a:t>
            </a:fld>
            <a:endParaRPr lang="fr-FR"/>
          </a:p>
        </p:txBody>
      </p:sp>
      <p:pic>
        <p:nvPicPr>
          <p:cNvPr id="5" name="Image 4">
            <a:extLst>
              <a:ext uri="{FF2B5EF4-FFF2-40B4-BE49-F238E27FC236}">
                <a16:creationId xmlns:a16="http://schemas.microsoft.com/office/drawing/2014/main" id="{BAE97D80-E52E-4EF3-A678-62B1A2B85278}"/>
              </a:ext>
            </a:extLst>
          </p:cNvPr>
          <p:cNvPicPr>
            <a:picLocks noChangeAspect="1"/>
          </p:cNvPicPr>
          <p:nvPr/>
        </p:nvPicPr>
        <p:blipFill>
          <a:blip r:embed="rId2"/>
          <a:stretch>
            <a:fillRect/>
          </a:stretch>
        </p:blipFill>
        <p:spPr>
          <a:xfrm>
            <a:off x="-254525" y="-1333893"/>
            <a:ext cx="12763893" cy="9572920"/>
          </a:xfrm>
          <a:prstGeom prst="rect">
            <a:avLst/>
          </a:prstGeom>
        </p:spPr>
      </p:pic>
    </p:spTree>
    <p:extLst>
      <p:ext uri="{BB962C8B-B14F-4D97-AF65-F5344CB8AC3E}">
        <p14:creationId xmlns:p14="http://schemas.microsoft.com/office/powerpoint/2010/main" val="38092216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a:solidFill>
                  <a:schemeClr val="bg1">
                    <a:lumMod val="65000"/>
                  </a:schemeClr>
                </a:solidFill>
              </a:rPr>
              <a:t>Alternatives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Tree>
    <p:extLst>
      <p:ext uri="{BB962C8B-B14F-4D97-AF65-F5344CB8AC3E}">
        <p14:creationId xmlns:p14="http://schemas.microsoft.com/office/powerpoint/2010/main" val="141286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3</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cxnSp>
        <p:nvCxnSpPr>
          <p:cNvPr id="30" name="Connecteur droit 29">
            <a:extLst>
              <a:ext uri="{FF2B5EF4-FFF2-40B4-BE49-F238E27FC236}">
                <a16:creationId xmlns:a16="http://schemas.microsoft.com/office/drawing/2014/main" id="{6FF457E9-8C2C-4D91-8DCD-C31AEFA9FB25}"/>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7" name="Espace réservé du contenu 2">
            <a:extLst>
              <a:ext uri="{FF2B5EF4-FFF2-40B4-BE49-F238E27FC236}">
                <a16:creationId xmlns:a16="http://schemas.microsoft.com/office/drawing/2014/main" id="{20DF0A9C-81BF-4184-9638-62CB35949A1A}"/>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8" name="Espace réservé du contenu 2">
            <a:extLst>
              <a:ext uri="{FF2B5EF4-FFF2-40B4-BE49-F238E27FC236}">
                <a16:creationId xmlns:a16="http://schemas.microsoft.com/office/drawing/2014/main" id="{2D493BC5-25F5-454F-AEA1-435BB9F4565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1" name="Espace réservé du contenu 2">
            <a:extLst>
              <a:ext uri="{FF2B5EF4-FFF2-40B4-BE49-F238E27FC236}">
                <a16:creationId xmlns:a16="http://schemas.microsoft.com/office/drawing/2014/main" id="{4A732D1D-62AB-4E96-82D6-36720048D7B3}"/>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2113305F-1218-4561-95C8-0EE8AD8E0377}"/>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C31711B4-94B4-4E4D-977C-503C9F973782}"/>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4" name="Espace réservé du contenu 2">
            <a:extLst>
              <a:ext uri="{FF2B5EF4-FFF2-40B4-BE49-F238E27FC236}">
                <a16:creationId xmlns:a16="http://schemas.microsoft.com/office/drawing/2014/main" id="{82B11EB9-7ABE-4288-AEE8-318E0012A3F5}"/>
              </a:ext>
            </a:extLst>
          </p:cNvPr>
          <p:cNvSpPr txBox="1">
            <a:spLocks/>
          </p:cNvSpPr>
          <p:nvPr/>
        </p:nvSpPr>
        <p:spPr>
          <a:xfrm>
            <a:off x="3734532" y="4632672"/>
            <a:ext cx="4809861" cy="2225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1 </a:t>
            </a:r>
          </a:p>
          <a:p>
            <a:pPr marL="0" indent="0" algn="ctr">
              <a:buNone/>
            </a:pPr>
            <a:r>
              <a:rPr lang="fr-FR" b="1" dirty="0"/>
              <a:t>On débranche serveur 2 et on le met à jour</a:t>
            </a:r>
          </a:p>
          <a:p>
            <a:pPr marL="0" indent="0" algn="ctr">
              <a:buNone/>
            </a:pPr>
            <a:r>
              <a:rPr lang="fr-FR" b="1" dirty="0"/>
              <a:t>Les nouveaux clients sont redirigés vers serveur 1</a:t>
            </a:r>
          </a:p>
        </p:txBody>
      </p:sp>
    </p:spTree>
    <p:extLst>
      <p:ext uri="{BB962C8B-B14F-4D97-AF65-F5344CB8AC3E}">
        <p14:creationId xmlns:p14="http://schemas.microsoft.com/office/powerpoint/2010/main" val="2710234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4</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9" name="Espace réservé du contenu 2">
            <a:extLst>
              <a:ext uri="{FF2B5EF4-FFF2-40B4-BE49-F238E27FC236}">
                <a16:creationId xmlns:a16="http://schemas.microsoft.com/office/drawing/2014/main" id="{95EE0C26-8613-4498-BFDD-486340228C43}"/>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31" name="Espace réservé du contenu 2">
            <a:extLst>
              <a:ext uri="{FF2B5EF4-FFF2-40B4-BE49-F238E27FC236}">
                <a16:creationId xmlns:a16="http://schemas.microsoft.com/office/drawing/2014/main" id="{BE97909D-E8E9-4553-B6D7-65D1B9862CB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2" name="Espace réservé du contenu 2">
            <a:extLst>
              <a:ext uri="{FF2B5EF4-FFF2-40B4-BE49-F238E27FC236}">
                <a16:creationId xmlns:a16="http://schemas.microsoft.com/office/drawing/2014/main" id="{66759EAE-2FA3-42B0-B437-DAB523A5915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61D1DFE6-8639-4D15-80F2-87DFA1546CCF}"/>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4" name="Espace réservé du contenu 2">
            <a:extLst>
              <a:ext uri="{FF2B5EF4-FFF2-40B4-BE49-F238E27FC236}">
                <a16:creationId xmlns:a16="http://schemas.microsoft.com/office/drawing/2014/main" id="{AE993909-8614-4CBE-B44C-1A9677614AE3}"/>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5" name="Espace réservé du contenu 2">
            <a:extLst>
              <a:ext uri="{FF2B5EF4-FFF2-40B4-BE49-F238E27FC236}">
                <a16:creationId xmlns:a16="http://schemas.microsoft.com/office/drawing/2014/main" id="{3297158E-D95E-406B-B269-4A49F4D5FA8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6" name="Espace réservé du contenu 2">
            <a:extLst>
              <a:ext uri="{FF2B5EF4-FFF2-40B4-BE49-F238E27FC236}">
                <a16:creationId xmlns:a16="http://schemas.microsoft.com/office/drawing/2014/main" id="{C24178F9-5A0A-4AD0-8BCA-A21AB3A25192}"/>
              </a:ext>
            </a:extLst>
          </p:cNvPr>
          <p:cNvSpPr txBox="1">
            <a:spLocks/>
          </p:cNvSpPr>
          <p:nvPr/>
        </p:nvSpPr>
        <p:spPr>
          <a:xfrm>
            <a:off x="4100055" y="4632672"/>
            <a:ext cx="3889149" cy="17236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rebranche serveur 2</a:t>
            </a:r>
          </a:p>
          <a:p>
            <a:pPr marL="0" indent="0" algn="ctr">
              <a:buFont typeface="Arial" panose="020B0604020202020204" pitchFamily="34" charset="0"/>
              <a:buNone/>
            </a:pPr>
            <a:r>
              <a:rPr lang="fr-FR" b="1" dirty="0"/>
              <a:t>Les nouveaux clients sont redirigés vers serveur 1 et 2</a:t>
            </a:r>
          </a:p>
        </p:txBody>
      </p:sp>
    </p:spTree>
    <p:extLst>
      <p:ext uri="{BB962C8B-B14F-4D97-AF65-F5344CB8AC3E}">
        <p14:creationId xmlns:p14="http://schemas.microsoft.com/office/powerpoint/2010/main" val="89798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5</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9F59C920-6121-424F-AF90-98E19C9495AE}"/>
              </a:ext>
            </a:extLst>
          </p:cNvPr>
          <p:cNvCxnSpPr>
            <a:cxnSpLocks/>
            <a:stCxn id="23" idx="1"/>
            <a:endCxn id="1028" idx="3"/>
          </p:cNvCxnSpPr>
          <p:nvPr/>
        </p:nvCxnSpPr>
        <p:spPr>
          <a:xfrm flipH="1" flipV="1">
            <a:off x="7481080" y="2919958"/>
            <a:ext cx="1697718" cy="2384775"/>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EF567244-AC59-41DA-96B0-DADBDBBF629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DCFA9A7-5732-4593-9BEB-ED53EECC08CD}"/>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550A5A5A-0AAE-47AC-ACDF-1331F74A3FDA}"/>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F197651-7B4B-4A45-AA2A-E9D40C4D4FC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AD3CDA4F-EBA2-46A1-A97E-CB885FED937B}"/>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70C0"/>
                </a:solidFill>
              </a:rPr>
              <a:t>App 1.0.0</a:t>
            </a:r>
          </a:p>
        </p:txBody>
      </p:sp>
      <p:sp>
        <p:nvSpPr>
          <p:cNvPr id="33" name="Espace réservé du contenu 2">
            <a:extLst>
              <a:ext uri="{FF2B5EF4-FFF2-40B4-BE49-F238E27FC236}">
                <a16:creationId xmlns:a16="http://schemas.microsoft.com/office/drawing/2014/main" id="{1A087D40-2FFC-4165-8967-DCDC6CD18657}"/>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attend qu’il n’y a plus de client sur serveur 3</a:t>
            </a:r>
          </a:p>
        </p:txBody>
      </p:sp>
    </p:spTree>
    <p:extLst>
      <p:ext uri="{BB962C8B-B14F-4D97-AF65-F5344CB8AC3E}">
        <p14:creationId xmlns:p14="http://schemas.microsoft.com/office/powerpoint/2010/main" val="205921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6</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2FF4E9CD-7F48-4D22-8606-1AB35FB0991E}"/>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2EF9291B-D1E2-41E5-87C0-A4EE4E917924}"/>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CA71D47D-5C0C-436F-BC5D-130C6140F20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4978E983-8650-4D52-9784-64622F6CEC92}"/>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8306D6BE-C1C0-49BE-A8EA-CD22864F5C69}"/>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812E1268-0175-4005-A6FA-1CE4FCF71189}"/>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On débranche et met à jour serveur 3 </a:t>
            </a:r>
          </a:p>
        </p:txBody>
      </p:sp>
    </p:spTree>
    <p:extLst>
      <p:ext uri="{BB962C8B-B14F-4D97-AF65-F5344CB8AC3E}">
        <p14:creationId xmlns:p14="http://schemas.microsoft.com/office/powerpoint/2010/main" val="15694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à jour a chaud 7</a:t>
            </a: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3566903"/>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239256" y="489622"/>
            <a:ext cx="1227068" cy="18430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1028" idx="1"/>
            <a:endCxn id="7" idx="3"/>
          </p:cNvCxnSpPr>
          <p:nvPr/>
        </p:nvCxnSpPr>
        <p:spPr>
          <a:xfrm flipH="1">
            <a:off x="2393171" y="2919958"/>
            <a:ext cx="3936998" cy="1148199"/>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4" name="Espace réservé du contenu 2"/>
          <p:cNvSpPr txBox="1">
            <a:spLocks/>
          </p:cNvSpPr>
          <p:nvPr/>
        </p:nvSpPr>
        <p:spPr>
          <a:xfrm>
            <a:off x="10345407" y="121789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1</a:t>
            </a:r>
          </a:p>
        </p:txBody>
      </p:sp>
      <p:pic>
        <p:nvPicPr>
          <p:cNvPr id="17" name="Picture 2" descr="Résultat de recherche d'images pour &quot;enveloppe ico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945062"/>
            <a:ext cx="893933" cy="7609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2355444"/>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9178798" y="4383189"/>
            <a:ext cx="1227068" cy="1843088"/>
          </a:xfrm>
          <a:prstGeom prst="rect">
            <a:avLst/>
          </a:prstGeom>
          <a:noFill/>
          <a:extLst>
            <a:ext uri="{909E8E84-426E-40DD-AFC4-6F175D3DCCD1}">
              <a14:hiddenFill xmlns:a14="http://schemas.microsoft.com/office/drawing/2010/main">
                <a:solidFill>
                  <a:srgbClr val="FFFFFF"/>
                </a:solidFill>
              </a14:hiddenFill>
            </a:ext>
          </a:extLst>
        </p:spPr>
      </p:pic>
      <p:sp>
        <p:nvSpPr>
          <p:cNvPr id="25" name="Espace réservé du contenu 2"/>
          <p:cNvSpPr txBox="1">
            <a:spLocks/>
          </p:cNvSpPr>
          <p:nvPr/>
        </p:nvSpPr>
        <p:spPr>
          <a:xfrm>
            <a:off x="10368391" y="291995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2</a:t>
            </a:r>
          </a:p>
        </p:txBody>
      </p:sp>
      <p:sp>
        <p:nvSpPr>
          <p:cNvPr id="26" name="Espace réservé du contenu 2"/>
          <p:cNvSpPr txBox="1">
            <a:spLocks/>
          </p:cNvSpPr>
          <p:nvPr/>
        </p:nvSpPr>
        <p:spPr>
          <a:xfrm>
            <a:off x="10345407" y="4880616"/>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3</a:t>
            </a:r>
          </a:p>
        </p:txBody>
      </p:sp>
      <p:pic>
        <p:nvPicPr>
          <p:cNvPr id="1028" name="Picture 4" descr="Résultat de recherche d'images pour &quot;load balanc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69" y="2485728"/>
            <a:ext cx="1150911" cy="868460"/>
          </a:xfrm>
          <a:prstGeom prst="rect">
            <a:avLst/>
          </a:prstGeom>
          <a:noFill/>
          <a:extLst>
            <a:ext uri="{909E8E84-426E-40DD-AFC4-6F175D3DCCD1}">
              <a14:hiddenFill xmlns:a14="http://schemas.microsoft.com/office/drawing/2010/main">
                <a:solidFill>
                  <a:srgbClr val="FFFFFF"/>
                </a:solidFill>
              </a14:hiddenFill>
            </a:ext>
          </a:extLst>
        </p:spPr>
      </p:pic>
      <p:sp>
        <p:nvSpPr>
          <p:cNvPr id="42" name="Espace réservé du contenu 2"/>
          <p:cNvSpPr txBox="1">
            <a:spLocks/>
          </p:cNvSpPr>
          <p:nvPr/>
        </p:nvSpPr>
        <p:spPr>
          <a:xfrm>
            <a:off x="5027504" y="3757898"/>
            <a:ext cx="3168050" cy="13241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err="1">
                <a:solidFill>
                  <a:srgbClr val="00B050"/>
                </a:solidFill>
              </a:rPr>
              <a:t>Load</a:t>
            </a:r>
            <a:r>
              <a:rPr lang="fr-FR" b="1" dirty="0">
                <a:solidFill>
                  <a:srgbClr val="00B050"/>
                </a:solidFill>
              </a:rPr>
              <a:t> balancer</a:t>
            </a:r>
          </a:p>
        </p:txBody>
      </p:sp>
      <p:pic>
        <p:nvPicPr>
          <p:cNvPr id="18" name="Picture 2" descr="Résultat de recherche d'images pour &quot;image ordinateur&quot;">
            <a:extLst>
              <a:ext uri="{FF2B5EF4-FFF2-40B4-BE49-F238E27FC236}">
                <a16:creationId xmlns:a16="http://schemas.microsoft.com/office/drawing/2014/main" id="{FF0EE2FD-5533-4143-BFD6-F092AFC5A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64" y="1582159"/>
            <a:ext cx="1002507" cy="100250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eur droit 18">
            <a:extLst>
              <a:ext uri="{FF2B5EF4-FFF2-40B4-BE49-F238E27FC236}">
                <a16:creationId xmlns:a16="http://schemas.microsoft.com/office/drawing/2014/main" id="{4FAE9F77-E044-4F88-BA7D-50E61BF96642}"/>
              </a:ext>
            </a:extLst>
          </p:cNvPr>
          <p:cNvCxnSpPr>
            <a:cxnSpLocks/>
            <a:stCxn id="1028" idx="1"/>
          </p:cNvCxnSpPr>
          <p:nvPr/>
        </p:nvCxnSpPr>
        <p:spPr>
          <a:xfrm flipH="1" flipV="1">
            <a:off x="2464209" y="2178214"/>
            <a:ext cx="3865960" cy="741744"/>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F4B2E9C-DBEB-42F5-87FE-847CE5B0FBC6}"/>
              </a:ext>
            </a:extLst>
          </p:cNvPr>
          <p:cNvCxnSpPr>
            <a:cxnSpLocks/>
            <a:stCxn id="8" idx="1"/>
            <a:endCxn id="1028" idx="3"/>
          </p:cNvCxnSpPr>
          <p:nvPr/>
        </p:nvCxnSpPr>
        <p:spPr>
          <a:xfrm flipH="1">
            <a:off x="7481080" y="1411166"/>
            <a:ext cx="1758176" cy="1508792"/>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C2BDFC8-0666-4D1D-8065-FF65AF37463B}"/>
              </a:ext>
            </a:extLst>
          </p:cNvPr>
          <p:cNvCxnSpPr>
            <a:cxnSpLocks/>
            <a:stCxn id="22" idx="1"/>
            <a:endCxn id="1028" idx="3"/>
          </p:cNvCxnSpPr>
          <p:nvPr/>
        </p:nvCxnSpPr>
        <p:spPr>
          <a:xfrm flipH="1" flipV="1">
            <a:off x="7481080" y="2919958"/>
            <a:ext cx="1697718" cy="357030"/>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0F899237-088D-4EF5-823E-297A211124A5}"/>
              </a:ext>
            </a:extLst>
          </p:cNvPr>
          <p:cNvCxnSpPr>
            <a:cxnSpLocks/>
            <a:stCxn id="23" idx="1"/>
            <a:endCxn id="1028" idx="3"/>
          </p:cNvCxnSpPr>
          <p:nvPr/>
        </p:nvCxnSpPr>
        <p:spPr>
          <a:xfrm flipH="1" flipV="1">
            <a:off x="7481080" y="2919958"/>
            <a:ext cx="1697718" cy="2384775"/>
          </a:xfrm>
          <a:prstGeom prst="line">
            <a:avLst/>
          </a:prstGeom>
          <a:ln w="25400">
            <a:solidFill>
              <a:srgbClr val="92D05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8" name="Espace réservé du contenu 2">
            <a:extLst>
              <a:ext uri="{FF2B5EF4-FFF2-40B4-BE49-F238E27FC236}">
                <a16:creationId xmlns:a16="http://schemas.microsoft.com/office/drawing/2014/main" id="{77A3A22F-AC77-4898-89A4-5A2C016E3877}"/>
              </a:ext>
            </a:extLst>
          </p:cNvPr>
          <p:cNvSpPr txBox="1">
            <a:spLocks/>
          </p:cNvSpPr>
          <p:nvPr/>
        </p:nvSpPr>
        <p:spPr>
          <a:xfrm>
            <a:off x="945462" y="4569736"/>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Jérôme</a:t>
            </a:r>
          </a:p>
        </p:txBody>
      </p:sp>
      <p:sp>
        <p:nvSpPr>
          <p:cNvPr id="29" name="Espace réservé du contenu 2">
            <a:extLst>
              <a:ext uri="{FF2B5EF4-FFF2-40B4-BE49-F238E27FC236}">
                <a16:creationId xmlns:a16="http://schemas.microsoft.com/office/drawing/2014/main" id="{1BEFCF61-6218-4C36-9048-06652EDBE9DE}"/>
              </a:ext>
            </a:extLst>
          </p:cNvPr>
          <p:cNvSpPr txBox="1">
            <a:spLocks/>
          </p:cNvSpPr>
          <p:nvPr/>
        </p:nvSpPr>
        <p:spPr>
          <a:xfrm>
            <a:off x="945462" y="2537325"/>
            <a:ext cx="1909008" cy="706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Arthur</a:t>
            </a:r>
          </a:p>
          <a:p>
            <a:pPr marL="0" indent="0" algn="ctr">
              <a:buFont typeface="Arial" panose="020B0604020202020204" pitchFamily="34" charset="0"/>
              <a:buNone/>
            </a:pPr>
            <a:endParaRPr lang="fr-FR" b="1" dirty="0"/>
          </a:p>
        </p:txBody>
      </p:sp>
      <p:sp>
        <p:nvSpPr>
          <p:cNvPr id="30" name="Espace réservé du contenu 2">
            <a:extLst>
              <a:ext uri="{FF2B5EF4-FFF2-40B4-BE49-F238E27FC236}">
                <a16:creationId xmlns:a16="http://schemas.microsoft.com/office/drawing/2014/main" id="{A4E33FA7-89C5-448A-A088-A410706C9539}"/>
              </a:ext>
            </a:extLst>
          </p:cNvPr>
          <p:cNvSpPr txBox="1">
            <a:spLocks/>
          </p:cNvSpPr>
          <p:nvPr/>
        </p:nvSpPr>
        <p:spPr>
          <a:xfrm>
            <a:off x="10345407" y="1700631"/>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92D050"/>
                </a:solidFill>
              </a:rPr>
              <a:t>App 2.0.0</a:t>
            </a:r>
          </a:p>
        </p:txBody>
      </p:sp>
      <p:sp>
        <p:nvSpPr>
          <p:cNvPr id="31" name="Espace réservé du contenu 2">
            <a:extLst>
              <a:ext uri="{FF2B5EF4-FFF2-40B4-BE49-F238E27FC236}">
                <a16:creationId xmlns:a16="http://schemas.microsoft.com/office/drawing/2014/main" id="{8ADA1224-5F87-4DBB-B015-BABA53EE0D60}"/>
              </a:ext>
            </a:extLst>
          </p:cNvPr>
          <p:cNvSpPr txBox="1">
            <a:spLocks/>
          </p:cNvSpPr>
          <p:nvPr/>
        </p:nvSpPr>
        <p:spPr>
          <a:xfrm>
            <a:off x="10345407" y="3412950"/>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2" name="Espace réservé du contenu 2">
            <a:extLst>
              <a:ext uri="{FF2B5EF4-FFF2-40B4-BE49-F238E27FC236}">
                <a16:creationId xmlns:a16="http://schemas.microsoft.com/office/drawing/2014/main" id="{CC6C5E36-78F6-4945-B2EB-FA500ACCECB5}"/>
              </a:ext>
            </a:extLst>
          </p:cNvPr>
          <p:cNvSpPr txBox="1">
            <a:spLocks/>
          </p:cNvSpPr>
          <p:nvPr/>
        </p:nvSpPr>
        <p:spPr>
          <a:xfrm>
            <a:off x="10345407" y="5407738"/>
            <a:ext cx="1995944" cy="4647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rgbClr val="92D050"/>
                </a:solidFill>
              </a:rPr>
              <a:t>App 2.0.0</a:t>
            </a:r>
          </a:p>
        </p:txBody>
      </p:sp>
      <p:sp>
        <p:nvSpPr>
          <p:cNvPr id="33" name="Espace réservé du contenu 2">
            <a:extLst>
              <a:ext uri="{FF2B5EF4-FFF2-40B4-BE49-F238E27FC236}">
                <a16:creationId xmlns:a16="http://schemas.microsoft.com/office/drawing/2014/main" id="{33291064-027D-4C31-AC6D-60B44E4BF035}"/>
              </a:ext>
            </a:extLst>
          </p:cNvPr>
          <p:cNvSpPr txBox="1">
            <a:spLocks/>
          </p:cNvSpPr>
          <p:nvPr/>
        </p:nvSpPr>
        <p:spPr>
          <a:xfrm>
            <a:off x="4100055" y="4632672"/>
            <a:ext cx="3889149" cy="172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530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76" name="Image 75">
            <a:extLst>
              <a:ext uri="{FF2B5EF4-FFF2-40B4-BE49-F238E27FC236}">
                <a16:creationId xmlns:a16="http://schemas.microsoft.com/office/drawing/2014/main" id="{59E5417B-8B0F-412C-AD33-1AC7595CECD7}"/>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7" name="Image 76">
            <a:extLst>
              <a:ext uri="{FF2B5EF4-FFF2-40B4-BE49-F238E27FC236}">
                <a16:creationId xmlns:a16="http://schemas.microsoft.com/office/drawing/2014/main" id="{580BB915-5CA8-41BB-9057-D79AD0CB65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93899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Les services REST</a:t>
            </a:r>
            <a:br>
              <a:rPr lang="fr-FR" sz="7200" dirty="0"/>
            </a:br>
            <a:r>
              <a:rPr lang="fr-FR" sz="7200" dirty="0"/>
              <a:t>(</a:t>
            </a:r>
            <a:r>
              <a:rPr lang="fr-FR" sz="7200" dirty="0" err="1"/>
              <a:t>REpresentational</a:t>
            </a:r>
            <a:r>
              <a:rPr lang="fr-FR" sz="7200" dirty="0"/>
              <a:t> State Transfer)</a:t>
            </a:r>
          </a:p>
        </p:txBody>
      </p:sp>
      <p:sp>
        <p:nvSpPr>
          <p:cNvPr id="3" name="Espace réservé du numéro de diapositive 2"/>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19</a:t>
            </a:fld>
            <a:endParaRPr lang="fr-FR"/>
          </a:p>
        </p:txBody>
      </p:sp>
    </p:spTree>
    <p:extLst>
      <p:ext uri="{BB962C8B-B14F-4D97-AF65-F5344CB8AC3E}">
        <p14:creationId xmlns:p14="http://schemas.microsoft.com/office/powerpoint/2010/main" val="171854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D1C2D2-E80D-4E64-A70E-964974E772EC}"/>
              </a:ext>
            </a:extLst>
          </p:cNvPr>
          <p:cNvSpPr>
            <a:spLocks noGrp="1"/>
          </p:cNvSpPr>
          <p:nvPr>
            <p:ph type="title"/>
          </p:nvPr>
        </p:nvSpPr>
        <p:spPr>
          <a:xfrm>
            <a:off x="838200" y="143056"/>
            <a:ext cx="10515600" cy="1325563"/>
          </a:xfrm>
        </p:spPr>
        <p:txBody>
          <a:bodyPr/>
          <a:lstStyle/>
          <a:p>
            <a:r>
              <a:rPr lang="fr-FR" dirty="0"/>
              <a:t>Présentation</a:t>
            </a:r>
          </a:p>
        </p:txBody>
      </p:sp>
      <p:sp>
        <p:nvSpPr>
          <p:cNvPr id="5" name="Rectangle 4">
            <a:extLst>
              <a:ext uri="{FF2B5EF4-FFF2-40B4-BE49-F238E27FC236}">
                <a16:creationId xmlns:a16="http://schemas.microsoft.com/office/drawing/2014/main" id="{20F9A1B2-8C87-434E-8E17-72EEAF94A79E}"/>
              </a:ext>
            </a:extLst>
          </p:cNvPr>
          <p:cNvSpPr/>
          <p:nvPr/>
        </p:nvSpPr>
        <p:spPr>
          <a:xfrm>
            <a:off x="2092452" y="4619596"/>
            <a:ext cx="2323011" cy="523220"/>
          </a:xfrm>
          <a:prstGeom prst="rect">
            <a:avLst/>
          </a:prstGeom>
        </p:spPr>
        <p:txBody>
          <a:bodyPr wrap="square">
            <a:spAutoFit/>
          </a:bodyPr>
          <a:lstStyle/>
          <a:p>
            <a:r>
              <a:rPr lang="fr-FR" sz="2800" b="1" dirty="0">
                <a:solidFill>
                  <a:srgbClr val="657786"/>
                </a:solidFill>
                <a:latin typeface="Segoe UI" panose="020B0502040204020203" pitchFamily="34" charset="0"/>
                <a:hlinkClick r:id="rId2"/>
              </a:rPr>
              <a:t>@</a:t>
            </a:r>
            <a:r>
              <a:rPr lang="fr-FR" sz="2800" dirty="0" err="1">
                <a:solidFill>
                  <a:srgbClr val="657786"/>
                </a:solidFill>
                <a:latin typeface="Segoe UI" panose="020B0502040204020203" pitchFamily="34" charset="0"/>
                <a:hlinkClick r:id="rId2"/>
              </a:rPr>
              <a:t>guiChervet</a:t>
            </a:r>
            <a:endParaRPr lang="fr-FR" sz="2800" dirty="0"/>
          </a:p>
        </p:txBody>
      </p:sp>
      <p:pic>
        <p:nvPicPr>
          <p:cNvPr id="6" name="Image 5">
            <a:extLst>
              <a:ext uri="{FF2B5EF4-FFF2-40B4-BE49-F238E27FC236}">
                <a16:creationId xmlns:a16="http://schemas.microsoft.com/office/drawing/2014/main" id="{326C046C-DC00-4F5D-8E44-3D592366E575}"/>
              </a:ext>
            </a:extLst>
          </p:cNvPr>
          <p:cNvPicPr>
            <a:picLocks noChangeAspect="1"/>
          </p:cNvPicPr>
          <p:nvPr/>
        </p:nvPicPr>
        <p:blipFill>
          <a:blip r:embed="rId3"/>
          <a:stretch>
            <a:fillRect/>
          </a:stretch>
        </p:blipFill>
        <p:spPr>
          <a:xfrm>
            <a:off x="1493198" y="4668838"/>
            <a:ext cx="522515" cy="424735"/>
          </a:xfrm>
          <a:prstGeom prst="rect">
            <a:avLst/>
          </a:prstGeom>
        </p:spPr>
      </p:pic>
      <p:sp>
        <p:nvSpPr>
          <p:cNvPr id="9" name="Rectangle 8">
            <a:extLst>
              <a:ext uri="{FF2B5EF4-FFF2-40B4-BE49-F238E27FC236}">
                <a16:creationId xmlns:a16="http://schemas.microsoft.com/office/drawing/2014/main" id="{DE642CA7-94D3-4CAB-A622-71C40D75ABBF}"/>
              </a:ext>
            </a:extLst>
          </p:cNvPr>
          <p:cNvSpPr/>
          <p:nvPr/>
        </p:nvSpPr>
        <p:spPr>
          <a:xfrm>
            <a:off x="955927" y="5426932"/>
            <a:ext cx="4406976" cy="461665"/>
          </a:xfrm>
          <a:prstGeom prst="rect">
            <a:avLst/>
          </a:prstGeom>
        </p:spPr>
        <p:txBody>
          <a:bodyPr wrap="none">
            <a:spAutoFit/>
          </a:bodyPr>
          <a:lstStyle/>
          <a:p>
            <a:r>
              <a:rPr lang="fr-FR" sz="2400" dirty="0">
                <a:hlinkClick r:id="rId4"/>
              </a:rPr>
              <a:t>https://www.guillaume-chervet.fr</a:t>
            </a:r>
            <a:endParaRPr lang="fr-FR" sz="2400" dirty="0"/>
          </a:p>
        </p:txBody>
      </p:sp>
      <p:sp>
        <p:nvSpPr>
          <p:cNvPr id="12" name="Rectangle 11">
            <a:extLst>
              <a:ext uri="{FF2B5EF4-FFF2-40B4-BE49-F238E27FC236}">
                <a16:creationId xmlns:a16="http://schemas.microsoft.com/office/drawing/2014/main" id="{4CF37769-84C8-4694-851F-F4D4E7DEAD38}"/>
              </a:ext>
            </a:extLst>
          </p:cNvPr>
          <p:cNvSpPr/>
          <p:nvPr/>
        </p:nvSpPr>
        <p:spPr>
          <a:xfrm>
            <a:off x="8015700" y="5007354"/>
            <a:ext cx="1818511" cy="369332"/>
          </a:xfrm>
          <a:prstGeom prst="rect">
            <a:avLst/>
          </a:prstGeom>
        </p:spPr>
        <p:txBody>
          <a:bodyPr wrap="none">
            <a:spAutoFit/>
          </a:bodyPr>
          <a:lstStyle/>
          <a:p>
            <a:r>
              <a:rPr lang="fr-FR" dirty="0" err="1"/>
              <a:t>Meetup</a:t>
            </a:r>
            <a:r>
              <a:rPr lang="fr-FR" dirty="0"/>
              <a:t>-NET-Lille</a:t>
            </a:r>
          </a:p>
        </p:txBody>
      </p:sp>
      <p:sp>
        <p:nvSpPr>
          <p:cNvPr id="14" name="Rectangle 13">
            <a:extLst>
              <a:ext uri="{FF2B5EF4-FFF2-40B4-BE49-F238E27FC236}">
                <a16:creationId xmlns:a16="http://schemas.microsoft.com/office/drawing/2014/main" id="{4631EEED-BC39-4604-84DD-3EA7A7F8A560}"/>
              </a:ext>
            </a:extLst>
          </p:cNvPr>
          <p:cNvSpPr/>
          <p:nvPr/>
        </p:nvSpPr>
        <p:spPr>
          <a:xfrm>
            <a:off x="7600012" y="2906217"/>
            <a:ext cx="2772618" cy="369332"/>
          </a:xfrm>
          <a:prstGeom prst="rect">
            <a:avLst/>
          </a:prstGeom>
        </p:spPr>
        <p:txBody>
          <a:bodyPr wrap="none">
            <a:spAutoFit/>
          </a:bodyPr>
          <a:lstStyle/>
          <a:p>
            <a:r>
              <a:rPr lang="fr-FR" dirty="0">
                <a:hlinkClick r:id="rId5"/>
              </a:rPr>
              <a:t>https://axaguildev.github.io</a:t>
            </a:r>
            <a:endParaRPr lang="fr-FR" dirty="0"/>
          </a:p>
        </p:txBody>
      </p:sp>
      <p:pic>
        <p:nvPicPr>
          <p:cNvPr id="15" name="Image 14">
            <a:extLst>
              <a:ext uri="{FF2B5EF4-FFF2-40B4-BE49-F238E27FC236}">
                <a16:creationId xmlns:a16="http://schemas.microsoft.com/office/drawing/2014/main" id="{53B2FD2B-DBCF-4B37-9073-3330798047E7}"/>
              </a:ext>
            </a:extLst>
          </p:cNvPr>
          <p:cNvPicPr>
            <a:picLocks noChangeAspect="1"/>
          </p:cNvPicPr>
          <p:nvPr/>
        </p:nvPicPr>
        <p:blipFill rotWithShape="1">
          <a:blip r:embed="rId6"/>
          <a:srcRect b="22218"/>
          <a:stretch/>
        </p:blipFill>
        <p:spPr>
          <a:xfrm>
            <a:off x="7739094" y="2299978"/>
            <a:ext cx="2371725" cy="585286"/>
          </a:xfrm>
          <a:prstGeom prst="rect">
            <a:avLst/>
          </a:prstGeom>
        </p:spPr>
      </p:pic>
      <p:pic>
        <p:nvPicPr>
          <p:cNvPr id="16" name="Image 15">
            <a:extLst>
              <a:ext uri="{FF2B5EF4-FFF2-40B4-BE49-F238E27FC236}">
                <a16:creationId xmlns:a16="http://schemas.microsoft.com/office/drawing/2014/main" id="{EF046D3A-2313-4DB2-A4B0-CC2C819CBECD}"/>
              </a:ext>
            </a:extLst>
          </p:cNvPr>
          <p:cNvPicPr>
            <a:picLocks noChangeAspect="1"/>
          </p:cNvPicPr>
          <p:nvPr/>
        </p:nvPicPr>
        <p:blipFill>
          <a:blip r:embed="rId7"/>
          <a:stretch>
            <a:fillRect/>
          </a:stretch>
        </p:blipFill>
        <p:spPr>
          <a:xfrm>
            <a:off x="6921913" y="3763593"/>
            <a:ext cx="1991347" cy="1148223"/>
          </a:xfrm>
          <a:prstGeom prst="rect">
            <a:avLst/>
          </a:prstGeom>
        </p:spPr>
      </p:pic>
      <p:pic>
        <p:nvPicPr>
          <p:cNvPr id="18" name="Picture 2" descr="RÃ©sultat de recherche d'images pour &quot;axa&quot;">
            <a:extLst>
              <a:ext uri="{FF2B5EF4-FFF2-40B4-BE49-F238E27FC236}">
                <a16:creationId xmlns:a16="http://schemas.microsoft.com/office/drawing/2014/main" id="{1E7ADB55-0E04-417C-88B7-CC223D46B8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4462" y="445613"/>
            <a:ext cx="1243718" cy="12437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811888443022311428/rAk-JJmW_400x400.jpg">
            <a:extLst>
              <a:ext uri="{FF2B5EF4-FFF2-40B4-BE49-F238E27FC236}">
                <a16:creationId xmlns:a16="http://schemas.microsoft.com/office/drawing/2014/main" id="{491864D8-D4DF-48E0-BC2F-CECB3AD3B3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7787" y="2223921"/>
            <a:ext cx="2103256" cy="2103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Ã©sultat de recherche d'images pour &quot;mvp microsoft&quot;">
            <a:extLst>
              <a:ext uri="{FF2B5EF4-FFF2-40B4-BE49-F238E27FC236}">
                <a16:creationId xmlns:a16="http://schemas.microsoft.com/office/drawing/2014/main" id="{38331DE4-D348-430D-9509-43EFF524DC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0158" y="4018737"/>
            <a:ext cx="1581150" cy="6379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masters.centralelille.fr/wp-content/uploads/sites/7/2018/03/IG2I.jpg">
            <a:extLst>
              <a:ext uri="{FF2B5EF4-FFF2-40B4-BE49-F238E27FC236}">
                <a16:creationId xmlns:a16="http://schemas.microsoft.com/office/drawing/2014/main" id="{8BCF4E87-A55C-45C6-B7B1-F6FEDCC4DF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1198" y="5595628"/>
            <a:ext cx="3397920" cy="79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11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530002" y="4676187"/>
            <a:ext cx="4770109" cy="1979676"/>
          </a:xfrm>
        </p:spPr>
        <p:txBody>
          <a:bodyPr>
            <a:normAutofit lnSpcReduction="10000"/>
          </a:bodyPr>
          <a:lstStyle/>
          <a:p>
            <a:pPr marL="0" indent="0">
              <a:buNone/>
            </a:pPr>
            <a:r>
              <a:rPr lang="fr-FR" dirty="0"/>
              <a:t>REST est un style d'architecture défini dans la thèse de </a:t>
            </a:r>
            <a:r>
              <a:rPr lang="fr-FR" dirty="0">
                <a:solidFill>
                  <a:srgbClr val="0070C0"/>
                </a:solidFill>
              </a:rPr>
              <a:t>Roy Fielding</a:t>
            </a:r>
            <a:r>
              <a:rPr lang="fr-FR" dirty="0"/>
              <a:t> dans les années 2000, ce n'est ni un protocole ni un format. </a:t>
            </a:r>
          </a:p>
        </p:txBody>
      </p:sp>
      <p:sp>
        <p:nvSpPr>
          <p:cNvPr id="5" name="Espace réservé du contenu 2">
            <a:extLst>
              <a:ext uri="{FF2B5EF4-FFF2-40B4-BE49-F238E27FC236}">
                <a16:creationId xmlns:a16="http://schemas.microsoft.com/office/drawing/2014/main" id="{3A2A13ED-04D1-4B3B-9E0E-F29886245D5D}"/>
              </a:ext>
            </a:extLst>
          </p:cNvPr>
          <p:cNvSpPr txBox="1">
            <a:spLocks/>
          </p:cNvSpPr>
          <p:nvPr/>
        </p:nvSpPr>
        <p:spPr>
          <a:xfrm>
            <a:off x="6095999" y="1828799"/>
            <a:ext cx="5498591" cy="454456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Se base  « </a:t>
            </a:r>
            <a:r>
              <a:rPr lang="fr-FR" b="1" dirty="0"/>
              <a:t>entièrement</a:t>
            </a:r>
            <a:r>
              <a:rPr lang="fr-FR" dirty="0"/>
              <a:t> » sur l’utilisation protocole HTTP; utilisation des :</a:t>
            </a:r>
          </a:p>
          <a:p>
            <a:pPr lvl="1"/>
            <a:r>
              <a:rPr lang="fr-FR" dirty="0">
                <a:solidFill>
                  <a:schemeClr val="bg1">
                    <a:lumMod val="75000"/>
                  </a:schemeClr>
                </a:solidFill>
              </a:rPr>
              <a:t>VERBE HTTP (PATCH, POST, PUT, GET, DELETE, etc.)</a:t>
            </a:r>
          </a:p>
          <a:p>
            <a:pPr lvl="1"/>
            <a:r>
              <a:rPr lang="fr-FR" dirty="0">
                <a:solidFill>
                  <a:schemeClr val="bg1">
                    <a:lumMod val="75000"/>
                  </a:schemeClr>
                </a:solidFill>
              </a:rPr>
              <a:t>HEADER HTTP (Content-Type, etc.)</a:t>
            </a:r>
          </a:p>
          <a:p>
            <a:pPr lvl="1"/>
            <a:r>
              <a:rPr lang="fr-FR" dirty="0">
                <a:solidFill>
                  <a:schemeClr val="bg1">
                    <a:lumMod val="75000"/>
                  </a:schemeClr>
                </a:solidFill>
              </a:rPr>
              <a:t>URI</a:t>
            </a:r>
          </a:p>
          <a:p>
            <a:pPr lvl="1"/>
            <a:endParaRPr lang="fr-FR" dirty="0"/>
          </a:p>
          <a:p>
            <a:r>
              <a:rPr lang="fr-FR" dirty="0"/>
              <a:t>Le format d’échange de données est libre (lié à HTTP) : </a:t>
            </a:r>
            <a:r>
              <a:rPr lang="fr-FR" sz="2400" dirty="0">
                <a:solidFill>
                  <a:schemeClr val="bg1">
                    <a:lumMod val="75000"/>
                  </a:schemeClr>
                </a:solidFill>
              </a:rPr>
              <a:t>JSON, YAML, XML, </a:t>
            </a:r>
            <a:r>
              <a:rPr lang="fr-FR" sz="2400" dirty="0" err="1">
                <a:solidFill>
                  <a:schemeClr val="bg1">
                    <a:lumMod val="75000"/>
                  </a:schemeClr>
                </a:solidFill>
              </a:rPr>
              <a:t>ect</a:t>
            </a:r>
            <a:r>
              <a:rPr lang="fr-FR" sz="2400" dirty="0">
                <a:solidFill>
                  <a:schemeClr val="bg1">
                    <a:lumMod val="75000"/>
                  </a:schemeClr>
                </a:solidFill>
              </a:rPr>
              <a:t>.</a:t>
            </a:r>
          </a:p>
          <a:p>
            <a:endParaRPr lang="fr-FR" dirty="0"/>
          </a:p>
          <a:p>
            <a:r>
              <a:rPr lang="fr-FR" dirty="0"/>
              <a:t>Les implémentations sont multiples et différentes</a:t>
            </a:r>
          </a:p>
          <a:p>
            <a:pPr lvl="1"/>
            <a:r>
              <a:rPr lang="fr-FR" dirty="0">
                <a:solidFill>
                  <a:schemeClr val="bg1">
                    <a:lumMod val="75000"/>
                  </a:schemeClr>
                </a:solidFill>
              </a:rPr>
              <a:t>GitHub, Twitter, Facebook, etc. </a:t>
            </a:r>
          </a:p>
          <a:p>
            <a:endParaRPr lang="fr-FR" dirty="0"/>
          </a:p>
        </p:txBody>
      </p:sp>
      <p:cxnSp>
        <p:nvCxnSpPr>
          <p:cNvPr id="6" name="Connecteur droit 5">
            <a:extLst>
              <a:ext uri="{FF2B5EF4-FFF2-40B4-BE49-F238E27FC236}">
                <a16:creationId xmlns:a16="http://schemas.microsoft.com/office/drawing/2014/main" id="{EF70A7A4-B751-464A-8AA1-67E90FAFC703}"/>
              </a:ext>
            </a:extLst>
          </p:cNvPr>
          <p:cNvCxnSpPr>
            <a:cxnSpLocks/>
          </p:cNvCxnSpPr>
          <p:nvPr/>
        </p:nvCxnSpPr>
        <p:spPr>
          <a:xfrm>
            <a:off x="5854635" y="1596643"/>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Roy T. Fielding">
            <a:extLst>
              <a:ext uri="{FF2B5EF4-FFF2-40B4-BE49-F238E27FC236}">
                <a16:creationId xmlns:a16="http://schemas.microsoft.com/office/drawing/2014/main" id="{A74B92DA-D443-4B92-B6ED-4B3A4415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053" y="1308895"/>
            <a:ext cx="2640009" cy="26400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533AB-B798-44B0-AF47-B162EA435519}"/>
              </a:ext>
            </a:extLst>
          </p:cNvPr>
          <p:cNvSpPr/>
          <p:nvPr/>
        </p:nvSpPr>
        <p:spPr>
          <a:xfrm>
            <a:off x="1595053" y="4085530"/>
            <a:ext cx="3624860" cy="369332"/>
          </a:xfrm>
          <a:prstGeom prst="rect">
            <a:avLst/>
          </a:prstGeom>
        </p:spPr>
        <p:txBody>
          <a:bodyPr wrap="square">
            <a:spAutoFit/>
          </a:bodyPr>
          <a:lstStyle/>
          <a:p>
            <a:r>
              <a:rPr lang="fr-FR" dirty="0">
                <a:hlinkClick r:id="rId3"/>
              </a:rPr>
              <a:t>https://twitter.com/fielding</a:t>
            </a:r>
            <a:endParaRPr lang="fr-FR" dirty="0"/>
          </a:p>
        </p:txBody>
      </p:sp>
    </p:spTree>
    <p:extLst>
      <p:ext uri="{BB962C8B-B14F-4D97-AF65-F5344CB8AC3E}">
        <p14:creationId xmlns:p14="http://schemas.microsoft.com/office/powerpoint/2010/main" val="158683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
        <p:nvSpPr>
          <p:cNvPr id="5" name="Rectangle 4">
            <a:extLst>
              <a:ext uri="{FF2B5EF4-FFF2-40B4-BE49-F238E27FC236}">
                <a16:creationId xmlns:a16="http://schemas.microsoft.com/office/drawing/2014/main" id="{7D07708B-79FF-4E7D-8F6D-F6868B453013}"/>
              </a:ext>
            </a:extLst>
          </p:cNvPr>
          <p:cNvSpPr/>
          <p:nvPr/>
        </p:nvSpPr>
        <p:spPr>
          <a:xfrm>
            <a:off x="1281112" y="2219061"/>
            <a:ext cx="4229098" cy="2800767"/>
          </a:xfrm>
          <a:prstGeom prst="rect">
            <a:avLst/>
          </a:prstGeom>
        </p:spPr>
        <p:txBody>
          <a:bodyPr wrap="square">
            <a:spAutoFit/>
          </a:bodyPr>
          <a:lstStyle/>
          <a:p>
            <a:pPr marL="457200" indent="-457200">
              <a:buFont typeface="Arial" panose="020B0604020202020204" pitchFamily="34" charset="0"/>
              <a:buChar char="•"/>
            </a:pPr>
            <a:r>
              <a:rPr lang="fr-FR" sz="4400" b="1" dirty="0">
                <a:solidFill>
                  <a:srgbClr val="0070C0"/>
                </a:solidFill>
              </a:rPr>
              <a:t>Performance</a:t>
            </a:r>
          </a:p>
          <a:p>
            <a:pPr marL="457200" indent="-457200">
              <a:buFont typeface="Arial" panose="020B0604020202020204" pitchFamily="34" charset="0"/>
              <a:buChar char="•"/>
            </a:pPr>
            <a:r>
              <a:rPr lang="fr-FR" sz="4400" b="1" dirty="0" err="1">
                <a:solidFill>
                  <a:srgbClr val="0070C0"/>
                </a:solidFill>
              </a:rPr>
              <a:t>Reliability</a:t>
            </a:r>
            <a:endParaRPr lang="fr-FR" sz="4400" b="1" dirty="0">
              <a:solidFill>
                <a:srgbClr val="0070C0"/>
              </a:solidFill>
            </a:endParaRPr>
          </a:p>
          <a:p>
            <a:pPr marL="457200" indent="-457200">
              <a:buFont typeface="Arial" panose="020B0604020202020204" pitchFamily="34" charset="0"/>
              <a:buChar char="•"/>
            </a:pPr>
            <a:r>
              <a:rPr lang="fr-FR" sz="4400" b="1" dirty="0" err="1">
                <a:solidFill>
                  <a:srgbClr val="0070C0"/>
                </a:solidFill>
              </a:rPr>
              <a:t>Scalability</a:t>
            </a:r>
            <a:endParaRPr lang="fr-FR" sz="4400" b="1" dirty="0">
              <a:solidFill>
                <a:srgbClr val="0070C0"/>
              </a:solidFill>
            </a:endParaRPr>
          </a:p>
          <a:p>
            <a:pPr marL="457200" indent="-457200">
              <a:buFont typeface="Arial" panose="020B0604020202020204" pitchFamily="34" charset="0"/>
              <a:buChar char="•"/>
            </a:pPr>
            <a:r>
              <a:rPr lang="fr-FR" sz="4400" b="1" dirty="0" err="1">
                <a:solidFill>
                  <a:srgbClr val="0070C0"/>
                </a:solidFill>
              </a:rPr>
              <a:t>Simplicity</a:t>
            </a:r>
            <a:endParaRPr lang="fr-FR" sz="4400" b="1" dirty="0">
              <a:solidFill>
                <a:srgbClr val="0070C0"/>
              </a:solidFill>
            </a:endParaRPr>
          </a:p>
        </p:txBody>
      </p:sp>
      <p:sp>
        <p:nvSpPr>
          <p:cNvPr id="6" name="Rectangle 5">
            <a:extLst>
              <a:ext uri="{FF2B5EF4-FFF2-40B4-BE49-F238E27FC236}">
                <a16:creationId xmlns:a16="http://schemas.microsoft.com/office/drawing/2014/main" id="{76BD79FB-CCE8-4D65-864B-07FFFF3C3C67}"/>
              </a:ext>
            </a:extLst>
          </p:cNvPr>
          <p:cNvSpPr/>
          <p:nvPr/>
        </p:nvSpPr>
        <p:spPr>
          <a:xfrm>
            <a:off x="6615116" y="2300036"/>
            <a:ext cx="3624262" cy="2862322"/>
          </a:xfrm>
          <a:prstGeom prst="rect">
            <a:avLst/>
          </a:prstGeom>
        </p:spPr>
        <p:txBody>
          <a:bodyPr wrap="square">
            <a:spAutoFit/>
          </a:bodyPr>
          <a:lstStyle/>
          <a:p>
            <a:pPr marL="457200" indent="-457200">
              <a:buFont typeface="Arial" panose="020B0604020202020204" pitchFamily="34" charset="0"/>
              <a:buChar char="•"/>
            </a:pPr>
            <a:r>
              <a:rPr lang="fr-FR" sz="3600" b="1" dirty="0" err="1">
                <a:solidFill>
                  <a:schemeClr val="bg1">
                    <a:lumMod val="50000"/>
                  </a:schemeClr>
                </a:solidFill>
              </a:rPr>
              <a:t>Modifiability</a:t>
            </a:r>
            <a:endParaRPr lang="fr-FR" sz="3600" b="1" dirty="0">
              <a:solidFill>
                <a:schemeClr val="bg1">
                  <a:lumMod val="50000"/>
                </a:schemeClr>
              </a:solidFill>
            </a:endParaRPr>
          </a:p>
          <a:p>
            <a:pPr marL="457200" indent="-457200">
              <a:buFont typeface="Arial" panose="020B0604020202020204" pitchFamily="34" charset="0"/>
              <a:buChar char="•"/>
            </a:pPr>
            <a:r>
              <a:rPr lang="fr-FR" sz="3600" b="1" dirty="0" err="1">
                <a:solidFill>
                  <a:schemeClr val="bg1">
                    <a:lumMod val="50000"/>
                  </a:schemeClr>
                </a:solidFill>
              </a:rPr>
              <a:t>Evolvability</a:t>
            </a:r>
            <a:endParaRPr lang="fr-FR" sz="3600" b="1" dirty="0">
              <a:solidFill>
                <a:schemeClr val="bg1">
                  <a:lumMod val="50000"/>
                </a:schemeClr>
              </a:solidFill>
            </a:endParaRPr>
          </a:p>
          <a:p>
            <a:pPr marL="457200" indent="-457200">
              <a:buFont typeface="Arial" panose="020B0604020202020204" pitchFamily="34" charset="0"/>
              <a:buChar char="•"/>
            </a:pPr>
            <a:r>
              <a:rPr lang="fr-FR" sz="3600" b="1" dirty="0" err="1">
                <a:solidFill>
                  <a:schemeClr val="bg1">
                    <a:lumMod val="50000"/>
                  </a:schemeClr>
                </a:solidFill>
              </a:rPr>
              <a:t>Extensibility</a:t>
            </a:r>
            <a:endParaRPr lang="fr-FR" sz="3600" b="1" dirty="0">
              <a:solidFill>
                <a:schemeClr val="bg1">
                  <a:lumMod val="50000"/>
                </a:schemeClr>
              </a:solidFill>
            </a:endParaRPr>
          </a:p>
          <a:p>
            <a:pPr marL="457200" indent="-457200">
              <a:buFont typeface="Arial" panose="020B0604020202020204" pitchFamily="34" charset="0"/>
              <a:buChar char="•"/>
            </a:pPr>
            <a:r>
              <a:rPr lang="fr-FR" sz="3600" b="1" dirty="0" err="1">
                <a:solidFill>
                  <a:schemeClr val="bg1">
                    <a:lumMod val="50000"/>
                  </a:schemeClr>
                </a:solidFill>
              </a:rPr>
              <a:t>Customizability</a:t>
            </a:r>
            <a:endParaRPr lang="fr-FR" sz="3600" b="1" dirty="0">
              <a:solidFill>
                <a:schemeClr val="bg1">
                  <a:lumMod val="50000"/>
                </a:schemeClr>
              </a:solidFill>
            </a:endParaRPr>
          </a:p>
          <a:p>
            <a:pPr marL="457200" indent="-457200">
              <a:buFont typeface="Arial" panose="020B0604020202020204" pitchFamily="34" charset="0"/>
              <a:buChar char="•"/>
            </a:pPr>
            <a:r>
              <a:rPr lang="fr-FR" sz="3600" b="1" dirty="0" err="1">
                <a:solidFill>
                  <a:schemeClr val="bg1">
                    <a:lumMod val="50000"/>
                  </a:schemeClr>
                </a:solidFill>
              </a:rPr>
              <a:t>Configurability</a:t>
            </a:r>
            <a:endParaRPr lang="fr-FR" sz="3600" b="1" dirty="0">
              <a:solidFill>
                <a:schemeClr val="bg1">
                  <a:lumMod val="50000"/>
                </a:schemeClr>
              </a:solidFill>
            </a:endParaRPr>
          </a:p>
        </p:txBody>
      </p:sp>
    </p:spTree>
    <p:extLst>
      <p:ext uri="{BB962C8B-B14F-4D97-AF65-F5344CB8AC3E}">
        <p14:creationId xmlns:p14="http://schemas.microsoft.com/office/powerpoint/2010/main" val="255740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a:t>
            </a:r>
            <a:r>
              <a:rPr lang="fr-FR" dirty="0" err="1"/>
              <a:t>REpresentational</a:t>
            </a:r>
            <a:r>
              <a:rPr lang="fr-FR" dirty="0"/>
              <a:t> State Transfer)</a:t>
            </a:r>
          </a:p>
        </p:txBody>
      </p:sp>
      <p:sp>
        <p:nvSpPr>
          <p:cNvPr id="3" name="Espace réservé du contenu 2"/>
          <p:cNvSpPr>
            <a:spLocks noGrp="1"/>
          </p:cNvSpPr>
          <p:nvPr>
            <p:ph idx="1"/>
          </p:nvPr>
        </p:nvSpPr>
        <p:spPr>
          <a:xfrm>
            <a:off x="838200" y="2585743"/>
            <a:ext cx="10515600" cy="1686513"/>
          </a:xfrm>
        </p:spPr>
        <p:txBody>
          <a:bodyPr>
            <a:normAutofit/>
          </a:bodyPr>
          <a:lstStyle/>
          <a:p>
            <a:pPr marL="0" indent="0" algn="ctr">
              <a:buNone/>
            </a:pPr>
            <a:r>
              <a:rPr lang="fr-FR" sz="4400" dirty="0">
                <a:solidFill>
                  <a:srgbClr val="0070C0"/>
                </a:solidFill>
              </a:rPr>
              <a:t>Roy Fielding </a:t>
            </a:r>
            <a:r>
              <a:rPr lang="fr-FR" sz="4400" dirty="0"/>
              <a:t>à définit </a:t>
            </a:r>
            <a:r>
              <a:rPr lang="fr-FR" sz="4400" b="1" dirty="0">
                <a:solidFill>
                  <a:srgbClr val="00B050"/>
                </a:solidFill>
              </a:rPr>
              <a:t>6</a:t>
            </a:r>
            <a:r>
              <a:rPr lang="fr-FR" sz="4400" dirty="0"/>
              <a:t> contraintes à respecter afin de devenir « REST Compliant » </a:t>
            </a:r>
          </a:p>
        </p:txBody>
      </p:sp>
      <p:sp>
        <p:nvSpPr>
          <p:cNvPr id="4" name="Rectangle 3">
            <a:extLst>
              <a:ext uri="{FF2B5EF4-FFF2-40B4-BE49-F238E27FC236}">
                <a16:creationId xmlns:a16="http://schemas.microsoft.com/office/drawing/2014/main" id="{7E8FC3AB-481A-4366-A107-A0CD59711C72}"/>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4640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1/6</a:t>
            </a:r>
          </a:p>
        </p:txBody>
      </p:sp>
      <p:sp>
        <p:nvSpPr>
          <p:cNvPr id="3" name="Espace réservé du contenu 2"/>
          <p:cNvSpPr>
            <a:spLocks noGrp="1"/>
          </p:cNvSpPr>
          <p:nvPr>
            <p:ph idx="1"/>
          </p:nvPr>
        </p:nvSpPr>
        <p:spPr>
          <a:xfrm>
            <a:off x="3128963" y="2814121"/>
            <a:ext cx="8424862" cy="2185988"/>
          </a:xfrm>
        </p:spPr>
        <p:txBody>
          <a:bodyPr>
            <a:normAutofit/>
          </a:bodyPr>
          <a:lstStyle/>
          <a:p>
            <a:pPr marL="0" indent="0">
              <a:buNone/>
            </a:pPr>
            <a:r>
              <a:rPr lang="fr-FR" sz="8000" dirty="0" err="1">
                <a:solidFill>
                  <a:srgbClr val="00B050"/>
                </a:solidFill>
              </a:rPr>
              <a:t>Client-server</a:t>
            </a:r>
            <a:endParaRPr lang="fr-FR" sz="8000" dirty="0">
              <a:solidFill>
                <a:srgbClr val="00B050"/>
              </a:solidFill>
            </a:endParaRPr>
          </a:p>
        </p:txBody>
      </p:sp>
      <p:sp>
        <p:nvSpPr>
          <p:cNvPr id="5" name="Rectangle 4">
            <a:extLst>
              <a:ext uri="{FF2B5EF4-FFF2-40B4-BE49-F238E27FC236}">
                <a16:creationId xmlns:a16="http://schemas.microsoft.com/office/drawing/2014/main" id="{C7A515FF-2904-4D92-87D9-A58B9C926D8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63518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2/6</a:t>
            </a:r>
          </a:p>
        </p:txBody>
      </p:sp>
      <p:sp>
        <p:nvSpPr>
          <p:cNvPr id="3" name="Espace réservé du contenu 2"/>
          <p:cNvSpPr>
            <a:spLocks noGrp="1"/>
          </p:cNvSpPr>
          <p:nvPr>
            <p:ph idx="1"/>
          </p:nvPr>
        </p:nvSpPr>
        <p:spPr>
          <a:xfrm>
            <a:off x="3709988" y="2671582"/>
            <a:ext cx="8482012" cy="4043362"/>
          </a:xfrm>
        </p:spPr>
        <p:txBody>
          <a:bodyPr>
            <a:normAutofit/>
          </a:bodyPr>
          <a:lstStyle/>
          <a:p>
            <a:pPr marL="0" indent="0">
              <a:buNone/>
            </a:pPr>
            <a:r>
              <a:rPr lang="fr-FR" sz="9600" dirty="0" err="1">
                <a:solidFill>
                  <a:srgbClr val="00B050"/>
                </a:solidFill>
              </a:rPr>
              <a:t>Stateless</a:t>
            </a:r>
            <a:endParaRPr lang="fr-FR" sz="9600" dirty="0">
              <a:solidFill>
                <a:srgbClr val="00B050"/>
              </a:solidFill>
            </a:endParaRPr>
          </a:p>
        </p:txBody>
      </p:sp>
      <p:sp>
        <p:nvSpPr>
          <p:cNvPr id="4" name="Rectangle 3">
            <a:extLst>
              <a:ext uri="{FF2B5EF4-FFF2-40B4-BE49-F238E27FC236}">
                <a16:creationId xmlns:a16="http://schemas.microsoft.com/office/drawing/2014/main" id="{25C2A416-788D-46BD-ABE7-22A153AED49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400926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3/6</a:t>
            </a:r>
          </a:p>
        </p:txBody>
      </p:sp>
      <p:sp>
        <p:nvSpPr>
          <p:cNvPr id="3" name="Espace réservé du contenu 2"/>
          <p:cNvSpPr>
            <a:spLocks noGrp="1"/>
          </p:cNvSpPr>
          <p:nvPr>
            <p:ph idx="1"/>
          </p:nvPr>
        </p:nvSpPr>
        <p:spPr>
          <a:xfrm>
            <a:off x="3629020" y="2486021"/>
            <a:ext cx="7467600" cy="3614737"/>
          </a:xfrm>
        </p:spPr>
        <p:txBody>
          <a:bodyPr>
            <a:normAutofit/>
          </a:bodyPr>
          <a:lstStyle/>
          <a:p>
            <a:pPr marL="0" indent="0">
              <a:buNone/>
            </a:pPr>
            <a:r>
              <a:rPr lang="fr-FR" sz="13800" dirty="0">
                <a:solidFill>
                  <a:srgbClr val="00B050"/>
                </a:solidFill>
              </a:rPr>
              <a:t>Cache</a:t>
            </a:r>
          </a:p>
        </p:txBody>
      </p:sp>
      <p:sp>
        <p:nvSpPr>
          <p:cNvPr id="4" name="Rectangle 3">
            <a:extLst>
              <a:ext uri="{FF2B5EF4-FFF2-40B4-BE49-F238E27FC236}">
                <a16:creationId xmlns:a16="http://schemas.microsoft.com/office/drawing/2014/main" id="{0BEB0BDD-0E6D-44BD-8932-9EBE85808B90}"/>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394178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4/6</a:t>
            </a:r>
          </a:p>
        </p:txBody>
      </p:sp>
      <p:sp>
        <p:nvSpPr>
          <p:cNvPr id="3" name="Espace réservé du contenu 2"/>
          <p:cNvSpPr>
            <a:spLocks noGrp="1"/>
          </p:cNvSpPr>
          <p:nvPr>
            <p:ph idx="1"/>
          </p:nvPr>
        </p:nvSpPr>
        <p:spPr>
          <a:xfrm>
            <a:off x="838200" y="1285876"/>
            <a:ext cx="10515600" cy="4514850"/>
          </a:xfrm>
        </p:spPr>
        <p:txBody>
          <a:bodyPr>
            <a:normAutofit fontScale="92500" lnSpcReduction="10000"/>
          </a:bodyPr>
          <a:lstStyle/>
          <a:p>
            <a:pPr marL="0" indent="0">
              <a:buNone/>
            </a:pPr>
            <a:r>
              <a:rPr lang="fr-FR" sz="5400" b="1" dirty="0">
                <a:solidFill>
                  <a:srgbClr val="00B050"/>
                </a:solidFill>
              </a:rPr>
              <a:t>Uniform Interface</a:t>
            </a:r>
            <a:r>
              <a:rPr lang="fr-FR" sz="5400" dirty="0"/>
              <a:t> </a:t>
            </a:r>
            <a:r>
              <a:rPr lang="en-US" sz="3600" dirty="0"/>
              <a:t>REST is defined by four interface constraints: </a:t>
            </a:r>
          </a:p>
          <a:p>
            <a:pPr marL="514350" indent="-514350">
              <a:buFont typeface="+mj-lt"/>
              <a:buAutoNum type="arabicPeriod"/>
            </a:pPr>
            <a:r>
              <a:rPr lang="en-US" sz="3600" dirty="0"/>
              <a:t>Identification of resources</a:t>
            </a:r>
          </a:p>
          <a:p>
            <a:pPr marL="457200" lvl="1" indent="0">
              <a:buNone/>
            </a:pPr>
            <a:r>
              <a:rPr lang="fr-FR" dirty="0">
                <a:solidFill>
                  <a:srgbClr val="7030A0"/>
                </a:solidFill>
              </a:rPr>
              <a:t>http://api.example.com/comments/1558</a:t>
            </a:r>
            <a:endParaRPr lang="en-US" dirty="0">
              <a:solidFill>
                <a:srgbClr val="7030A0"/>
              </a:solidFill>
            </a:endParaRPr>
          </a:p>
          <a:p>
            <a:pPr marL="514350" indent="-514350">
              <a:buFont typeface="+mj-lt"/>
              <a:buAutoNum type="arabicPeriod"/>
            </a:pPr>
            <a:r>
              <a:rPr lang="en-US" sz="3600" dirty="0"/>
              <a:t>Manipulation of resources through representations </a:t>
            </a:r>
          </a:p>
          <a:p>
            <a:pPr marL="457200" lvl="1" indent="0">
              <a:buNone/>
            </a:pPr>
            <a:r>
              <a:rPr lang="en-US" dirty="0">
                <a:solidFill>
                  <a:srgbClr val="7030A0"/>
                </a:solidFill>
              </a:rPr>
              <a:t>HTTP VERB (GET,POST, DELETE, etc.), HTTP CODE (201, 400, etc.)</a:t>
            </a:r>
          </a:p>
          <a:p>
            <a:pPr marL="514350" indent="-514350">
              <a:buFont typeface="+mj-lt"/>
              <a:buAutoNum type="arabicPeriod"/>
            </a:pPr>
            <a:r>
              <a:rPr lang="en-US" sz="3600" dirty="0"/>
              <a:t>Self-descriptive messages</a:t>
            </a:r>
          </a:p>
          <a:p>
            <a:pPr marL="457200" lvl="1" indent="0">
              <a:buNone/>
            </a:pPr>
            <a:r>
              <a:rPr lang="en-US" dirty="0">
                <a:solidFill>
                  <a:srgbClr val="7030A0"/>
                </a:solidFill>
              </a:rPr>
              <a:t>Content-Type: application/json; charset=utf-8</a:t>
            </a:r>
          </a:p>
          <a:p>
            <a:pPr marL="514350" indent="-514350">
              <a:buFont typeface="+mj-lt"/>
              <a:buAutoNum type="arabicPeriod"/>
            </a:pPr>
            <a:r>
              <a:rPr lang="en-US" sz="3600" dirty="0"/>
              <a:t>Hypermedia as the engine of application state</a:t>
            </a:r>
            <a:endParaRPr lang="fr-FR" sz="4800" dirty="0">
              <a:solidFill>
                <a:schemeClr val="bg1">
                  <a:lumMod val="50000"/>
                </a:schemeClr>
              </a:solidFill>
            </a:endParaRPr>
          </a:p>
        </p:txBody>
      </p:sp>
      <p:sp>
        <p:nvSpPr>
          <p:cNvPr id="4" name="Rectangle 3">
            <a:extLst>
              <a:ext uri="{FF2B5EF4-FFF2-40B4-BE49-F238E27FC236}">
                <a16:creationId xmlns:a16="http://schemas.microsoft.com/office/drawing/2014/main" id="{E33A3363-061E-47D4-B711-7ADF1A8E8B6A}"/>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116599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5/6</a:t>
            </a:r>
          </a:p>
        </p:txBody>
      </p:sp>
      <p:sp>
        <p:nvSpPr>
          <p:cNvPr id="3" name="Espace réservé du contenu 2"/>
          <p:cNvSpPr>
            <a:spLocks noGrp="1"/>
          </p:cNvSpPr>
          <p:nvPr>
            <p:ph idx="1"/>
          </p:nvPr>
        </p:nvSpPr>
        <p:spPr>
          <a:xfrm>
            <a:off x="2357438" y="2771776"/>
            <a:ext cx="8496300" cy="3414712"/>
          </a:xfrm>
        </p:spPr>
        <p:txBody>
          <a:bodyPr>
            <a:normAutofit/>
          </a:bodyPr>
          <a:lstStyle/>
          <a:p>
            <a:pPr marL="0" indent="0">
              <a:buNone/>
            </a:pPr>
            <a:r>
              <a:rPr lang="fr-FR" sz="8000" dirty="0">
                <a:solidFill>
                  <a:srgbClr val="00B050"/>
                </a:solidFill>
              </a:rPr>
              <a:t> </a:t>
            </a:r>
            <a:r>
              <a:rPr lang="fr-FR" sz="8000" dirty="0" err="1">
                <a:solidFill>
                  <a:srgbClr val="00B050"/>
                </a:solidFill>
              </a:rPr>
              <a:t>Layered</a:t>
            </a:r>
            <a:r>
              <a:rPr lang="fr-FR" sz="8000" dirty="0">
                <a:solidFill>
                  <a:srgbClr val="00B050"/>
                </a:solidFill>
              </a:rPr>
              <a:t> System </a:t>
            </a:r>
          </a:p>
        </p:txBody>
      </p:sp>
      <p:sp>
        <p:nvSpPr>
          <p:cNvPr id="4" name="Rectangle 3">
            <a:extLst>
              <a:ext uri="{FF2B5EF4-FFF2-40B4-BE49-F238E27FC236}">
                <a16:creationId xmlns:a16="http://schemas.microsoft.com/office/drawing/2014/main" id="{CCD42761-4385-4A7E-A7A3-515AB3FE446B}"/>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84382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monolithe</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220563" y="3919821"/>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5" name="Image 4">
            <a:extLst>
              <a:ext uri="{FF2B5EF4-FFF2-40B4-BE49-F238E27FC236}">
                <a16:creationId xmlns:a16="http://schemas.microsoft.com/office/drawing/2014/main" id="{DD1B656B-5BE1-4B2B-A38F-B08C4C09223A}"/>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6" name="Image 5">
            <a:extLst>
              <a:ext uri="{FF2B5EF4-FFF2-40B4-BE49-F238E27FC236}">
                <a16:creationId xmlns:a16="http://schemas.microsoft.com/office/drawing/2014/main" id="{BB0F5AC3-87B0-44BE-89E6-91526C3EC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00315"/>
            <a:ext cx="896554" cy="1195405"/>
          </a:xfrm>
          <a:prstGeom prst="rect">
            <a:avLst/>
          </a:prstGeom>
        </p:spPr>
      </p:pic>
    </p:spTree>
    <p:extLst>
      <p:ext uri="{BB962C8B-B14F-4D97-AF65-F5344CB8AC3E}">
        <p14:creationId xmlns:p14="http://schemas.microsoft.com/office/powerpoint/2010/main" val="11128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spTree>
    <p:extLst>
      <p:ext uri="{BB962C8B-B14F-4D97-AF65-F5344CB8AC3E}">
        <p14:creationId xmlns:p14="http://schemas.microsoft.com/office/powerpoint/2010/main" val="406626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concevoir une API RESTful ? </a:t>
            </a:r>
          </a:p>
        </p:txBody>
      </p:sp>
      <p:sp>
        <p:nvSpPr>
          <p:cNvPr id="3" name="Espace réservé du contenu 2"/>
          <p:cNvSpPr>
            <a:spLocks noGrp="1"/>
          </p:cNvSpPr>
          <p:nvPr>
            <p:ph idx="1"/>
          </p:nvPr>
        </p:nvSpPr>
        <p:spPr>
          <a:xfrm>
            <a:off x="1543665" y="1946787"/>
            <a:ext cx="8600460" cy="4339895"/>
          </a:xfrm>
        </p:spPr>
        <p:txBody>
          <a:bodyPr>
            <a:normAutofit fontScale="92500" lnSpcReduction="10000"/>
          </a:bodyPr>
          <a:lstStyle/>
          <a:p>
            <a:pPr marL="1143000" indent="-1143000">
              <a:buFont typeface="+mj-lt"/>
              <a:buAutoNum type="arabicPeriod"/>
            </a:pPr>
            <a:r>
              <a:rPr lang="fr-FR" sz="6000" dirty="0">
                <a:solidFill>
                  <a:schemeClr val="bg2">
                    <a:lumMod val="10000"/>
                  </a:schemeClr>
                </a:solidFill>
              </a:rPr>
              <a:t>Introduction</a:t>
            </a:r>
          </a:p>
          <a:p>
            <a:pPr marL="1143000" indent="-1143000">
              <a:buFont typeface="+mj-lt"/>
              <a:buAutoNum type="arabicPeriod"/>
            </a:pPr>
            <a:r>
              <a:rPr lang="fr-FR" sz="6000" dirty="0">
                <a:solidFill>
                  <a:schemeClr val="bg2">
                    <a:lumMod val="10000"/>
                  </a:schemeClr>
                </a:solidFill>
              </a:rPr>
              <a:t>REST </a:t>
            </a:r>
          </a:p>
          <a:p>
            <a:pPr marL="1371600" lvl="1" indent="-914400">
              <a:buFont typeface="+mj-lt"/>
              <a:buAutoNum type="arabicPeriod"/>
            </a:pPr>
            <a:r>
              <a:rPr lang="fr-FR" sz="5200" dirty="0">
                <a:solidFill>
                  <a:schemeClr val="bg1">
                    <a:lumMod val="65000"/>
                  </a:schemeClr>
                </a:solidFill>
              </a:rPr>
              <a:t>Les règles</a:t>
            </a:r>
          </a:p>
          <a:p>
            <a:pPr marL="1371600" lvl="1" indent="-914400">
              <a:buFont typeface="+mj-lt"/>
              <a:buAutoNum type="arabicPeriod"/>
            </a:pPr>
            <a:r>
              <a:rPr lang="fr-FR" sz="5200" dirty="0">
                <a:solidFill>
                  <a:schemeClr val="bg1">
                    <a:lumMod val="65000"/>
                  </a:schemeClr>
                </a:solidFill>
              </a:rPr>
              <a:t>Bonnes pratiques</a:t>
            </a:r>
          </a:p>
          <a:p>
            <a:pPr marL="1371600" lvl="1" indent="-914400">
              <a:buFont typeface="+mj-lt"/>
              <a:buAutoNum type="arabicPeriod"/>
            </a:pPr>
            <a:r>
              <a:rPr lang="fr-FR" sz="5200" dirty="0">
                <a:solidFill>
                  <a:schemeClr val="bg1">
                    <a:lumMod val="65000"/>
                  </a:schemeClr>
                </a:solidFill>
              </a:rPr>
              <a:t>Cache</a:t>
            </a:r>
          </a:p>
          <a:p>
            <a:pPr marL="1143000" indent="-1143000">
              <a:buFont typeface="+mj-lt"/>
              <a:buAutoNum type="arabicPeriod"/>
            </a:pPr>
            <a:r>
              <a:rPr lang="fr-FR" sz="6000" dirty="0">
                <a:solidFill>
                  <a:schemeClr val="bg2">
                    <a:lumMod val="10000"/>
                  </a:schemeClr>
                </a:solidFill>
              </a:rPr>
              <a:t>RESTful</a:t>
            </a:r>
          </a:p>
          <a:p>
            <a:pPr marL="514350" indent="-514350">
              <a:buFont typeface="+mj-lt"/>
              <a:buAutoNum type="arabicPeriod"/>
            </a:pPr>
            <a:endParaRPr lang="fr-FR" sz="4000" dirty="0">
              <a:solidFill>
                <a:schemeClr val="bg2">
                  <a:lumMod val="10000"/>
                </a:schemeClr>
              </a:solidFill>
            </a:endParaRPr>
          </a:p>
          <a:p>
            <a:endParaRPr lang="fr-FR" sz="4000" dirty="0">
              <a:solidFill>
                <a:schemeClr val="bg2">
                  <a:lumMod val="10000"/>
                </a:schemeClr>
              </a:solidFill>
            </a:endParaRPr>
          </a:p>
        </p:txBody>
      </p:sp>
    </p:spTree>
    <p:extLst>
      <p:ext uri="{BB962C8B-B14F-4D97-AF65-F5344CB8AC3E}">
        <p14:creationId xmlns:p14="http://schemas.microsoft.com/office/powerpoint/2010/main" val="15396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37045" y="57329"/>
            <a:ext cx="2191303" cy="1055443"/>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32974"/>
            <a:ext cx="11353800" cy="1325563"/>
          </a:xfrm>
        </p:spPr>
        <p:txBody>
          <a:bodyPr/>
          <a:lstStyle/>
          <a:p>
            <a:r>
              <a:rPr lang="fr-FR" dirty="0"/>
              <a:t>Architecture micro-services</a:t>
            </a:r>
          </a:p>
        </p:txBody>
      </p:sp>
      <p:pic>
        <p:nvPicPr>
          <p:cNvPr id="45"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024953" y="145769"/>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46" name="Espace réservé du contenu 2"/>
          <p:cNvSpPr txBox="1">
            <a:spLocks/>
          </p:cNvSpPr>
          <p:nvPr/>
        </p:nvSpPr>
        <p:spPr>
          <a:xfrm>
            <a:off x="10311914" y="161770"/>
            <a:ext cx="1880086" cy="9886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Légende:</a:t>
            </a:r>
          </a:p>
          <a:p>
            <a:pPr marL="0" indent="0" algn="ctr">
              <a:buFont typeface="Arial" panose="020B0604020202020204" pitchFamily="34" charset="0"/>
              <a:buNone/>
            </a:pPr>
            <a:r>
              <a:rPr lang="fr-FR" b="1" dirty="0"/>
              <a:t>1 ou n serveurs</a:t>
            </a:r>
            <a:endParaRPr lang="fr-FR" dirty="0"/>
          </a:p>
        </p:txBody>
      </p:sp>
      <p:pic>
        <p:nvPicPr>
          <p:cNvPr id="47" name="Picture 4" descr="Résultat de recherche d'images pour &quot;image serveur&quot;">
            <a:extLst>
              <a:ext uri="{FF2B5EF4-FFF2-40B4-BE49-F238E27FC236}">
                <a16:creationId xmlns:a16="http://schemas.microsoft.com/office/drawing/2014/main" id="{C92F9A5E-506D-4C7B-A6CA-9EE7AFE86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37292" y="1998933"/>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ésultat de recherche d'images pour &quot;image serveur&quot;">
            <a:extLst>
              <a:ext uri="{FF2B5EF4-FFF2-40B4-BE49-F238E27FC236}">
                <a16:creationId xmlns:a16="http://schemas.microsoft.com/office/drawing/2014/main" id="{ED8CB922-9D9B-4AAC-991F-ECA3BF62F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324297" y="4000493"/>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0" name="Espace réservé du contenu 2">
            <a:extLst>
              <a:ext uri="{FF2B5EF4-FFF2-40B4-BE49-F238E27FC236}">
                <a16:creationId xmlns:a16="http://schemas.microsoft.com/office/drawing/2014/main" id="{D6F436A6-1DB0-4FB3-A22E-192761F7C257}"/>
              </a:ext>
            </a:extLst>
          </p:cNvPr>
          <p:cNvSpPr txBox="1">
            <a:spLocks/>
          </p:cNvSpPr>
          <p:nvPr/>
        </p:nvSpPr>
        <p:spPr>
          <a:xfrm>
            <a:off x="6757834" y="4288541"/>
            <a:ext cx="1616977" cy="60539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Authentification</a:t>
            </a:r>
            <a:endParaRPr lang="fr-FR" dirty="0"/>
          </a:p>
        </p:txBody>
      </p:sp>
      <p:sp>
        <p:nvSpPr>
          <p:cNvPr id="51" name="Espace réservé du contenu 2">
            <a:extLst>
              <a:ext uri="{FF2B5EF4-FFF2-40B4-BE49-F238E27FC236}">
                <a16:creationId xmlns:a16="http://schemas.microsoft.com/office/drawing/2014/main" id="{F911EF6C-FD46-4045-A373-DD7313D6877E}"/>
              </a:ext>
            </a:extLst>
          </p:cNvPr>
          <p:cNvSpPr txBox="1">
            <a:spLocks/>
          </p:cNvSpPr>
          <p:nvPr/>
        </p:nvSpPr>
        <p:spPr>
          <a:xfrm>
            <a:off x="5501280" y="6215668"/>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article-stock</a:t>
            </a:r>
            <a:endParaRPr lang="fr-FR" dirty="0"/>
          </a:p>
        </p:txBody>
      </p:sp>
      <p:pic>
        <p:nvPicPr>
          <p:cNvPr id="52" name="Picture 4" descr="Résultat de recherche d'images pour &quot;image serveur&quot;">
            <a:extLst>
              <a:ext uri="{FF2B5EF4-FFF2-40B4-BE49-F238E27FC236}">
                <a16:creationId xmlns:a16="http://schemas.microsoft.com/office/drawing/2014/main" id="{672669D8-555C-40CA-ABB3-67892C6F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6029432" y="5499860"/>
            <a:ext cx="468826" cy="760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Résultat de recherche d'images pour &quot;image serveur&quot;">
            <a:extLst>
              <a:ext uri="{FF2B5EF4-FFF2-40B4-BE49-F238E27FC236}">
                <a16:creationId xmlns:a16="http://schemas.microsoft.com/office/drawing/2014/main" id="{EE63C01C-2DAB-497F-8CAB-66D00C8B9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911564" y="5064614"/>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5" name="Espace réservé du contenu 2">
            <a:extLst>
              <a:ext uri="{FF2B5EF4-FFF2-40B4-BE49-F238E27FC236}">
                <a16:creationId xmlns:a16="http://schemas.microsoft.com/office/drawing/2014/main" id="{B035FECA-B04A-4844-8F77-EA33CE4FC6C0}"/>
              </a:ext>
            </a:extLst>
          </p:cNvPr>
          <p:cNvSpPr txBox="1">
            <a:spLocks/>
          </p:cNvSpPr>
          <p:nvPr/>
        </p:nvSpPr>
        <p:spPr>
          <a:xfrm>
            <a:off x="8383411" y="595805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images</a:t>
            </a:r>
            <a:endParaRPr lang="fr-FR" dirty="0"/>
          </a:p>
        </p:txBody>
      </p:sp>
      <p:pic>
        <p:nvPicPr>
          <p:cNvPr id="57" name="Picture 4" descr="Résultat de recherche d'images pour &quot;image serveur&quot;">
            <a:extLst>
              <a:ext uri="{FF2B5EF4-FFF2-40B4-BE49-F238E27FC236}">
                <a16:creationId xmlns:a16="http://schemas.microsoft.com/office/drawing/2014/main" id="{DF64CFA6-6C77-4B41-BA27-F6BE57EF5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8437411" y="3048938"/>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58" name="Espace réservé du contenu 2">
            <a:extLst>
              <a:ext uri="{FF2B5EF4-FFF2-40B4-BE49-F238E27FC236}">
                <a16:creationId xmlns:a16="http://schemas.microsoft.com/office/drawing/2014/main" id="{74BE6E3B-F742-441F-9941-96C37BF4AFA3}"/>
              </a:ext>
            </a:extLst>
          </p:cNvPr>
          <p:cNvSpPr txBox="1">
            <a:spLocks/>
          </p:cNvSpPr>
          <p:nvPr/>
        </p:nvSpPr>
        <p:spPr>
          <a:xfrm>
            <a:off x="7901104" y="3834529"/>
            <a:ext cx="1525131"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Envoie de SMS/mail</a:t>
            </a:r>
            <a:endParaRPr lang="fr-FR" dirty="0"/>
          </a:p>
        </p:txBody>
      </p:sp>
      <p:cxnSp>
        <p:nvCxnSpPr>
          <p:cNvPr id="59" name="Connecteur droit 58">
            <a:extLst>
              <a:ext uri="{FF2B5EF4-FFF2-40B4-BE49-F238E27FC236}">
                <a16:creationId xmlns:a16="http://schemas.microsoft.com/office/drawing/2014/main" id="{A21F2589-7172-4736-AB63-AB99CDD700DC}"/>
              </a:ext>
            </a:extLst>
          </p:cNvPr>
          <p:cNvCxnSpPr>
            <a:cxnSpLocks/>
            <a:stCxn id="54" idx="1"/>
            <a:endCxn id="52" idx="3"/>
          </p:cNvCxnSpPr>
          <p:nvPr/>
        </p:nvCxnSpPr>
        <p:spPr>
          <a:xfrm flipH="1">
            <a:off x="6498258" y="5444676"/>
            <a:ext cx="2413306" cy="4352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6F93B59-7F3E-4664-90BB-77B67BDD62EC}"/>
              </a:ext>
            </a:extLst>
          </p:cNvPr>
          <p:cNvCxnSpPr>
            <a:cxnSpLocks/>
            <a:stCxn id="48" idx="0"/>
            <a:endCxn id="47" idx="2"/>
          </p:cNvCxnSpPr>
          <p:nvPr/>
        </p:nvCxnSpPr>
        <p:spPr>
          <a:xfrm flipH="1" flipV="1">
            <a:off x="6271705" y="2759057"/>
            <a:ext cx="287005" cy="124143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2751D95-17E8-481B-B2CB-B43488842F57}"/>
              </a:ext>
            </a:extLst>
          </p:cNvPr>
          <p:cNvCxnSpPr>
            <a:cxnSpLocks/>
            <a:stCxn id="47" idx="3"/>
            <a:endCxn id="57" idx="1"/>
          </p:cNvCxnSpPr>
          <p:nvPr/>
        </p:nvCxnSpPr>
        <p:spPr>
          <a:xfrm>
            <a:off x="6506118" y="2378995"/>
            <a:ext cx="1931293" cy="105000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B588BAB3-6A90-44CE-89A5-A151CBB5C751}"/>
              </a:ext>
            </a:extLst>
          </p:cNvPr>
          <p:cNvCxnSpPr>
            <a:cxnSpLocks/>
            <a:stCxn id="52" idx="1"/>
            <a:endCxn id="70" idx="3"/>
          </p:cNvCxnSpPr>
          <p:nvPr/>
        </p:nvCxnSpPr>
        <p:spPr>
          <a:xfrm flipH="1" flipV="1">
            <a:off x="5080419" y="3510535"/>
            <a:ext cx="949013" cy="2369387"/>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AA36D76C-FB2C-4B3E-9C22-A1414710A82A}"/>
              </a:ext>
            </a:extLst>
          </p:cNvPr>
          <p:cNvCxnSpPr>
            <a:cxnSpLocks/>
            <a:stCxn id="48" idx="1"/>
            <a:endCxn id="70" idx="3"/>
          </p:cNvCxnSpPr>
          <p:nvPr/>
        </p:nvCxnSpPr>
        <p:spPr>
          <a:xfrm flipH="1" flipV="1">
            <a:off x="5080419" y="3510535"/>
            <a:ext cx="1243878" cy="87002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2A225CFB-1695-482F-9E95-8DE629562104}"/>
              </a:ext>
            </a:extLst>
          </p:cNvPr>
          <p:cNvCxnSpPr>
            <a:cxnSpLocks/>
            <a:stCxn id="48" idx="3"/>
            <a:endCxn id="57" idx="1"/>
          </p:cNvCxnSpPr>
          <p:nvPr/>
        </p:nvCxnSpPr>
        <p:spPr>
          <a:xfrm flipV="1">
            <a:off x="6793123" y="3429000"/>
            <a:ext cx="1644288" cy="951555"/>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AC01953D-59BF-4571-BA34-BDC4BCB658D7}"/>
              </a:ext>
            </a:extLst>
          </p:cNvPr>
          <p:cNvGrpSpPr/>
          <p:nvPr/>
        </p:nvGrpSpPr>
        <p:grpSpPr>
          <a:xfrm>
            <a:off x="9944466" y="5671639"/>
            <a:ext cx="386744" cy="467381"/>
            <a:chOff x="7629365" y="5649458"/>
            <a:chExt cx="386744" cy="467381"/>
          </a:xfrm>
        </p:grpSpPr>
        <p:pic>
          <p:nvPicPr>
            <p:cNvPr id="68" name="Picture 4" descr="Résultat de recherche d'images pour &quot;image serveur&quot;">
              <a:extLst>
                <a:ext uri="{FF2B5EF4-FFF2-40B4-BE49-F238E27FC236}">
                  <a16:creationId xmlns:a16="http://schemas.microsoft.com/office/drawing/2014/main" id="{7DAADE3C-ECD0-4309-88A5-D66EDB64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ésultat de recherche d'images pour &quot;image base de données&quot;">
              <a:extLst>
                <a:ext uri="{FF2B5EF4-FFF2-40B4-BE49-F238E27FC236}">
                  <a16:creationId xmlns:a16="http://schemas.microsoft.com/office/drawing/2014/main" id="{A353974D-0963-45E5-A458-370E523EE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a:extLst>
              <a:ext uri="{FF2B5EF4-FFF2-40B4-BE49-F238E27FC236}">
                <a16:creationId xmlns:a16="http://schemas.microsoft.com/office/drawing/2014/main" id="{C96F025A-1449-4DD8-A09F-74006D04EEF1}"/>
              </a:ext>
            </a:extLst>
          </p:cNvPr>
          <p:cNvGrpSpPr/>
          <p:nvPr/>
        </p:nvGrpSpPr>
        <p:grpSpPr>
          <a:xfrm>
            <a:off x="7167819" y="6084619"/>
            <a:ext cx="386744" cy="467381"/>
            <a:chOff x="7629365" y="5649458"/>
            <a:chExt cx="386744" cy="467381"/>
          </a:xfrm>
        </p:grpSpPr>
        <p:pic>
          <p:nvPicPr>
            <p:cNvPr id="73" name="Picture 4" descr="Résultat de recherche d'images pour &quot;image serveur&quot;">
              <a:extLst>
                <a:ext uri="{FF2B5EF4-FFF2-40B4-BE49-F238E27FC236}">
                  <a16:creationId xmlns:a16="http://schemas.microsoft.com/office/drawing/2014/main" id="{7786D009-BEFA-4DE3-B7E0-D105D4A881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2" descr="Résultat de recherche d'images pour &quot;image base de données&quot;">
              <a:extLst>
                <a:ext uri="{FF2B5EF4-FFF2-40B4-BE49-F238E27FC236}">
                  <a16:creationId xmlns:a16="http://schemas.microsoft.com/office/drawing/2014/main" id="{398DBD09-4155-493C-85CF-37C9088BC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e 85">
            <a:extLst>
              <a:ext uri="{FF2B5EF4-FFF2-40B4-BE49-F238E27FC236}">
                <a16:creationId xmlns:a16="http://schemas.microsoft.com/office/drawing/2014/main" id="{43FB6DE9-CF4A-4D91-A328-3121BB61C80B}"/>
              </a:ext>
            </a:extLst>
          </p:cNvPr>
          <p:cNvGrpSpPr/>
          <p:nvPr/>
        </p:nvGrpSpPr>
        <p:grpSpPr>
          <a:xfrm>
            <a:off x="6893491" y="3247816"/>
            <a:ext cx="386744" cy="467381"/>
            <a:chOff x="7629365" y="5649458"/>
            <a:chExt cx="386744" cy="467381"/>
          </a:xfrm>
        </p:grpSpPr>
        <p:pic>
          <p:nvPicPr>
            <p:cNvPr id="88" name="Picture 4" descr="Résultat de recherche d'images pour &quot;image serveur&quot;">
              <a:extLst>
                <a:ext uri="{FF2B5EF4-FFF2-40B4-BE49-F238E27FC236}">
                  <a16:creationId xmlns:a16="http://schemas.microsoft.com/office/drawing/2014/main" id="{C079E118-6512-4C76-8EBC-96577F809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Résultat de recherche d'images pour &quot;image base de données&quot;">
              <a:extLst>
                <a:ext uri="{FF2B5EF4-FFF2-40B4-BE49-F238E27FC236}">
                  <a16:creationId xmlns:a16="http://schemas.microsoft.com/office/drawing/2014/main" id="{F70F5ACE-B615-4351-876A-2710212E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e 90">
            <a:extLst>
              <a:ext uri="{FF2B5EF4-FFF2-40B4-BE49-F238E27FC236}">
                <a16:creationId xmlns:a16="http://schemas.microsoft.com/office/drawing/2014/main" id="{19A26E30-E46E-4A82-BA63-5011274FE3A0}"/>
              </a:ext>
            </a:extLst>
          </p:cNvPr>
          <p:cNvGrpSpPr/>
          <p:nvPr/>
        </p:nvGrpSpPr>
        <p:grpSpPr>
          <a:xfrm>
            <a:off x="9135157" y="2424297"/>
            <a:ext cx="386744" cy="467381"/>
            <a:chOff x="7629365" y="5649458"/>
            <a:chExt cx="386744" cy="467381"/>
          </a:xfrm>
        </p:grpSpPr>
        <p:pic>
          <p:nvPicPr>
            <p:cNvPr id="92" name="Picture 4" descr="Résultat de recherche d'images pour &quot;image serveur&quot;">
              <a:extLst>
                <a:ext uri="{FF2B5EF4-FFF2-40B4-BE49-F238E27FC236}">
                  <a16:creationId xmlns:a16="http://schemas.microsoft.com/office/drawing/2014/main" id="{52E8282B-E85E-4F90-AD13-A2FB253512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2" descr="Résultat de recherche d'images pour &quot;image base de données&quot;">
              <a:extLst>
                <a:ext uri="{FF2B5EF4-FFF2-40B4-BE49-F238E27FC236}">
                  <a16:creationId xmlns:a16="http://schemas.microsoft.com/office/drawing/2014/main" id="{D7448205-DBFE-4B99-81B8-CB2F36A86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Connecteur droit 94">
            <a:extLst>
              <a:ext uri="{FF2B5EF4-FFF2-40B4-BE49-F238E27FC236}">
                <a16:creationId xmlns:a16="http://schemas.microsoft.com/office/drawing/2014/main" id="{58C4ACEA-F82D-446A-A074-C2FF04175608}"/>
              </a:ext>
            </a:extLst>
          </p:cNvPr>
          <p:cNvCxnSpPr>
            <a:cxnSpLocks/>
            <a:stCxn id="48" idx="0"/>
            <a:endCxn id="88" idx="1"/>
          </p:cNvCxnSpPr>
          <p:nvPr/>
        </p:nvCxnSpPr>
        <p:spPr>
          <a:xfrm flipV="1">
            <a:off x="6558710" y="3472355"/>
            <a:ext cx="334781" cy="528138"/>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1E76F9D-EF63-4988-A613-0003DAAF36BC}"/>
              </a:ext>
            </a:extLst>
          </p:cNvPr>
          <p:cNvCxnSpPr>
            <a:cxnSpLocks/>
            <a:stCxn id="57" idx="0"/>
            <a:endCxn id="92" idx="1"/>
          </p:cNvCxnSpPr>
          <p:nvPr/>
        </p:nvCxnSpPr>
        <p:spPr>
          <a:xfrm flipV="1">
            <a:off x="8671824" y="2648836"/>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93DDD951-B830-45A0-9DEB-746272BFC28E}"/>
              </a:ext>
            </a:extLst>
          </p:cNvPr>
          <p:cNvCxnSpPr>
            <a:cxnSpLocks/>
            <a:stCxn id="52" idx="3"/>
            <a:endCxn id="73" idx="1"/>
          </p:cNvCxnSpPr>
          <p:nvPr/>
        </p:nvCxnSpPr>
        <p:spPr>
          <a:xfrm>
            <a:off x="6498258" y="5879922"/>
            <a:ext cx="669561" cy="429236"/>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83D74582-140B-4177-9FD8-5C65DAD73275}"/>
              </a:ext>
            </a:extLst>
          </p:cNvPr>
          <p:cNvCxnSpPr>
            <a:cxnSpLocks/>
            <a:stCxn id="54" idx="3"/>
            <a:endCxn id="68" idx="1"/>
          </p:cNvCxnSpPr>
          <p:nvPr/>
        </p:nvCxnSpPr>
        <p:spPr>
          <a:xfrm>
            <a:off x="9380390" y="5444676"/>
            <a:ext cx="564076" cy="4515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0" name="Espace réservé du contenu 2">
            <a:extLst>
              <a:ext uri="{FF2B5EF4-FFF2-40B4-BE49-F238E27FC236}">
                <a16:creationId xmlns:a16="http://schemas.microsoft.com/office/drawing/2014/main" id="{3D2E4086-1C81-4C3B-B440-E5240D1C1119}"/>
              </a:ext>
            </a:extLst>
          </p:cNvPr>
          <p:cNvSpPr txBox="1">
            <a:spLocks/>
          </p:cNvSpPr>
          <p:nvPr/>
        </p:nvSpPr>
        <p:spPr>
          <a:xfrm>
            <a:off x="5430086" y="153958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 gestion commande</a:t>
            </a:r>
            <a:endParaRPr lang="fr-FR" dirty="0"/>
          </a:p>
        </p:txBody>
      </p:sp>
      <p:cxnSp>
        <p:nvCxnSpPr>
          <p:cNvPr id="101" name="Connecteur droit 100">
            <a:extLst>
              <a:ext uri="{FF2B5EF4-FFF2-40B4-BE49-F238E27FC236}">
                <a16:creationId xmlns:a16="http://schemas.microsoft.com/office/drawing/2014/main" id="{12B96807-99E8-4F82-A19C-17A231CA7577}"/>
              </a:ext>
            </a:extLst>
          </p:cNvPr>
          <p:cNvCxnSpPr>
            <a:cxnSpLocks/>
            <a:stCxn id="70" idx="3"/>
            <a:endCxn id="47" idx="1"/>
          </p:cNvCxnSpPr>
          <p:nvPr/>
        </p:nvCxnSpPr>
        <p:spPr>
          <a:xfrm flipV="1">
            <a:off x="5080419" y="2378995"/>
            <a:ext cx="956873" cy="1131540"/>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grpSp>
        <p:nvGrpSpPr>
          <p:cNvPr id="103" name="Groupe 102">
            <a:extLst>
              <a:ext uri="{FF2B5EF4-FFF2-40B4-BE49-F238E27FC236}">
                <a16:creationId xmlns:a16="http://schemas.microsoft.com/office/drawing/2014/main" id="{1AC13630-5495-4A24-B00E-19CB5B0A6B1B}"/>
              </a:ext>
            </a:extLst>
          </p:cNvPr>
          <p:cNvGrpSpPr/>
          <p:nvPr/>
        </p:nvGrpSpPr>
        <p:grpSpPr>
          <a:xfrm>
            <a:off x="6759114" y="1706917"/>
            <a:ext cx="386744" cy="467381"/>
            <a:chOff x="7629365" y="5649458"/>
            <a:chExt cx="386744" cy="467381"/>
          </a:xfrm>
        </p:grpSpPr>
        <p:pic>
          <p:nvPicPr>
            <p:cNvPr id="105" name="Picture 4" descr="Résultat de recherche d'images pour &quot;image serveur&quot;">
              <a:extLst>
                <a:ext uri="{FF2B5EF4-FFF2-40B4-BE49-F238E27FC236}">
                  <a16:creationId xmlns:a16="http://schemas.microsoft.com/office/drawing/2014/main" id="{98C36CCB-8607-4692-9A74-3EE773FFE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Résultat de recherche d'images pour &quot;image base de données&quot;">
              <a:extLst>
                <a:ext uri="{FF2B5EF4-FFF2-40B4-BE49-F238E27FC236}">
                  <a16:creationId xmlns:a16="http://schemas.microsoft.com/office/drawing/2014/main" id="{56563822-F07A-4FDA-8834-1BC8C7A5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Connecteur droit 107">
            <a:extLst>
              <a:ext uri="{FF2B5EF4-FFF2-40B4-BE49-F238E27FC236}">
                <a16:creationId xmlns:a16="http://schemas.microsoft.com/office/drawing/2014/main" id="{E9129986-71E3-4677-BF3A-47B5F16F8BFE}"/>
              </a:ext>
            </a:extLst>
          </p:cNvPr>
          <p:cNvCxnSpPr>
            <a:cxnSpLocks/>
            <a:stCxn id="47" idx="3"/>
            <a:endCxn id="105" idx="1"/>
          </p:cNvCxnSpPr>
          <p:nvPr/>
        </p:nvCxnSpPr>
        <p:spPr>
          <a:xfrm flipV="1">
            <a:off x="6506118" y="1931456"/>
            <a:ext cx="252996" cy="447539"/>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Espace réservé du contenu 2">
            <a:extLst>
              <a:ext uri="{FF2B5EF4-FFF2-40B4-BE49-F238E27FC236}">
                <a16:creationId xmlns:a16="http://schemas.microsoft.com/office/drawing/2014/main" id="{FC9AEA1F-10E6-4FA3-BEBF-02741B224596}"/>
              </a:ext>
            </a:extLst>
          </p:cNvPr>
          <p:cNvSpPr txBox="1">
            <a:spLocks/>
          </p:cNvSpPr>
          <p:nvPr/>
        </p:nvSpPr>
        <p:spPr>
          <a:xfrm>
            <a:off x="2009985" y="4933467"/>
            <a:ext cx="1343025" cy="366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endParaRPr lang="fr-FR" dirty="0"/>
          </a:p>
        </p:txBody>
      </p:sp>
      <p:cxnSp>
        <p:nvCxnSpPr>
          <p:cNvPr id="114" name="Connecteur droit 113">
            <a:extLst>
              <a:ext uri="{FF2B5EF4-FFF2-40B4-BE49-F238E27FC236}">
                <a16:creationId xmlns:a16="http://schemas.microsoft.com/office/drawing/2014/main" id="{87F2D3AB-9829-4EE2-8867-E07D4849FB4B}"/>
              </a:ext>
            </a:extLst>
          </p:cNvPr>
          <p:cNvCxnSpPr>
            <a:cxnSpLocks/>
            <a:stCxn id="48" idx="2"/>
            <a:endCxn id="54" idx="1"/>
          </p:cNvCxnSpPr>
          <p:nvPr/>
        </p:nvCxnSpPr>
        <p:spPr>
          <a:xfrm>
            <a:off x="6558710" y="4760617"/>
            <a:ext cx="2352854" cy="684059"/>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3D653357-37B2-4F98-A00B-6D0ACE99FEC0}"/>
              </a:ext>
            </a:extLst>
          </p:cNvPr>
          <p:cNvCxnSpPr>
            <a:cxnSpLocks/>
            <a:stCxn id="48" idx="2"/>
            <a:endCxn id="52" idx="0"/>
          </p:cNvCxnSpPr>
          <p:nvPr/>
        </p:nvCxnSpPr>
        <p:spPr>
          <a:xfrm flipH="1">
            <a:off x="6263845" y="4760617"/>
            <a:ext cx="294865" cy="739243"/>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120" name="Picture 4" descr="Résultat de recherche d'images pour &quot;image serveur&quot;">
            <a:extLst>
              <a:ext uri="{FF2B5EF4-FFF2-40B4-BE49-F238E27FC236}">
                <a16:creationId xmlns:a16="http://schemas.microsoft.com/office/drawing/2014/main" id="{99122955-7C92-4A7C-A67A-A617F5E6F9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2435686" y="1618871"/>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121" name="Espace réservé du contenu 2">
            <a:extLst>
              <a:ext uri="{FF2B5EF4-FFF2-40B4-BE49-F238E27FC236}">
                <a16:creationId xmlns:a16="http://schemas.microsoft.com/office/drawing/2014/main" id="{3FEBE828-FB03-4E68-A781-DF81C02BD422}"/>
              </a:ext>
            </a:extLst>
          </p:cNvPr>
          <p:cNvSpPr txBox="1">
            <a:spLocks/>
          </p:cNvSpPr>
          <p:nvPr/>
        </p:nvSpPr>
        <p:spPr>
          <a:xfrm>
            <a:off x="1842965" y="2360404"/>
            <a:ext cx="1525131" cy="55357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00B050"/>
                </a:solidFill>
              </a:rPr>
              <a:t>Api partenaire externe</a:t>
            </a:r>
            <a:endParaRPr lang="fr-FR" dirty="0">
              <a:solidFill>
                <a:srgbClr val="00B050"/>
              </a:solidFill>
            </a:endParaRPr>
          </a:p>
        </p:txBody>
      </p:sp>
      <p:grpSp>
        <p:nvGrpSpPr>
          <p:cNvPr id="122" name="Groupe 121">
            <a:extLst>
              <a:ext uri="{FF2B5EF4-FFF2-40B4-BE49-F238E27FC236}">
                <a16:creationId xmlns:a16="http://schemas.microsoft.com/office/drawing/2014/main" id="{E1FD78EC-CEFB-4C6A-8BD6-B64604A79FC6}"/>
              </a:ext>
            </a:extLst>
          </p:cNvPr>
          <p:cNvGrpSpPr/>
          <p:nvPr/>
        </p:nvGrpSpPr>
        <p:grpSpPr>
          <a:xfrm>
            <a:off x="1922817" y="1396268"/>
            <a:ext cx="386744" cy="467381"/>
            <a:chOff x="7629365" y="5649458"/>
            <a:chExt cx="386744" cy="467381"/>
          </a:xfrm>
        </p:grpSpPr>
        <p:pic>
          <p:nvPicPr>
            <p:cNvPr id="123" name="Picture 4" descr="Résultat de recherche d'images pour &quot;image serveur&quot;">
              <a:extLst>
                <a:ext uri="{FF2B5EF4-FFF2-40B4-BE49-F238E27FC236}">
                  <a16:creationId xmlns:a16="http://schemas.microsoft.com/office/drawing/2014/main" id="{3AECA4D9-FF3A-46E7-8C33-DB87618B3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Résultat de recherche d'images pour &quot;image base de données&quot;">
              <a:extLst>
                <a:ext uri="{FF2B5EF4-FFF2-40B4-BE49-F238E27FC236}">
                  <a16:creationId xmlns:a16="http://schemas.microsoft.com/office/drawing/2014/main" id="{5A3F7F7F-2079-4BBB-9B9B-B11657C55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Connecteur droit 124">
            <a:extLst>
              <a:ext uri="{FF2B5EF4-FFF2-40B4-BE49-F238E27FC236}">
                <a16:creationId xmlns:a16="http://schemas.microsoft.com/office/drawing/2014/main" id="{F2E8A182-0655-4DB0-B9A3-5617CB77EEC9}"/>
              </a:ext>
            </a:extLst>
          </p:cNvPr>
          <p:cNvCxnSpPr>
            <a:cxnSpLocks/>
            <a:stCxn id="120" idx="1"/>
            <a:endCxn id="124" idx="2"/>
          </p:cNvCxnSpPr>
          <p:nvPr/>
        </p:nvCxnSpPr>
        <p:spPr>
          <a:xfrm flipH="1" flipV="1">
            <a:off x="2202437" y="1863649"/>
            <a:ext cx="233249" cy="135284"/>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Connecteur droit 125">
            <a:extLst>
              <a:ext uri="{FF2B5EF4-FFF2-40B4-BE49-F238E27FC236}">
                <a16:creationId xmlns:a16="http://schemas.microsoft.com/office/drawing/2014/main" id="{A47ECD86-A07D-401C-8F03-BBC3C1461D41}"/>
              </a:ext>
            </a:extLst>
          </p:cNvPr>
          <p:cNvCxnSpPr>
            <a:cxnSpLocks/>
            <a:stCxn id="70" idx="1"/>
            <a:endCxn id="120" idx="3"/>
          </p:cNvCxnSpPr>
          <p:nvPr/>
        </p:nvCxnSpPr>
        <p:spPr>
          <a:xfrm flipH="1" flipV="1">
            <a:off x="2904512" y="1998933"/>
            <a:ext cx="1707081" cy="15116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pic>
        <p:nvPicPr>
          <p:cNvPr id="64" name="Picture 2" descr="Résultat de recherche d'images pour &quot;image ordinateur&quot;">
            <a:extLst>
              <a:ext uri="{FF2B5EF4-FFF2-40B4-BE49-F238E27FC236}">
                <a16:creationId xmlns:a16="http://schemas.microsoft.com/office/drawing/2014/main" id="{7CDF1B13-B47E-42A7-918A-2E1653873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339" y="3944027"/>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Résultat de recherche d'images pour &quot;image serveur&quot;">
            <a:extLst>
              <a:ext uri="{FF2B5EF4-FFF2-40B4-BE49-F238E27FC236}">
                <a16:creationId xmlns:a16="http://schemas.microsoft.com/office/drawing/2014/main" id="{E1DB2C75-9C26-4929-8EE2-36582EF8C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4611593" y="3130473"/>
            <a:ext cx="468826" cy="76012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eur droit 70">
            <a:extLst>
              <a:ext uri="{FF2B5EF4-FFF2-40B4-BE49-F238E27FC236}">
                <a16:creationId xmlns:a16="http://schemas.microsoft.com/office/drawing/2014/main" id="{9914DD51-BD05-485F-8803-6CA0D82FB4F1}"/>
              </a:ext>
            </a:extLst>
          </p:cNvPr>
          <p:cNvCxnSpPr>
            <a:cxnSpLocks/>
            <a:stCxn id="70" idx="1"/>
            <a:endCxn id="64" idx="3"/>
          </p:cNvCxnSpPr>
          <p:nvPr/>
        </p:nvCxnSpPr>
        <p:spPr>
          <a:xfrm flipH="1">
            <a:off x="3102846" y="3510535"/>
            <a:ext cx="1508747" cy="934746"/>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
        <p:nvSpPr>
          <p:cNvPr id="75" name="Espace réservé du contenu 2">
            <a:extLst>
              <a:ext uri="{FF2B5EF4-FFF2-40B4-BE49-F238E27FC236}">
                <a16:creationId xmlns:a16="http://schemas.microsoft.com/office/drawing/2014/main" id="{4D0497D4-82C3-4F8A-BF5B-93C9D7213732}"/>
              </a:ext>
            </a:extLst>
          </p:cNvPr>
          <p:cNvSpPr txBox="1">
            <a:spLocks/>
          </p:cNvSpPr>
          <p:nvPr/>
        </p:nvSpPr>
        <p:spPr>
          <a:xfrm>
            <a:off x="4065796" y="3930256"/>
            <a:ext cx="1250887" cy="45784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Exposition API</a:t>
            </a:r>
            <a:endParaRPr lang="fr-FR" dirty="0"/>
          </a:p>
        </p:txBody>
      </p:sp>
      <p:pic>
        <p:nvPicPr>
          <p:cNvPr id="61" name="Image 60">
            <a:extLst>
              <a:ext uri="{FF2B5EF4-FFF2-40B4-BE49-F238E27FC236}">
                <a16:creationId xmlns:a16="http://schemas.microsoft.com/office/drawing/2014/main" id="{A17CD7B5-D942-4C63-BC5B-B153619FCB9F}"/>
              </a:ext>
            </a:extLst>
          </p:cNvPr>
          <p:cNvPicPr>
            <a:picLocks noChangeAspect="1"/>
          </p:cNvPicPr>
          <p:nvPr/>
        </p:nvPicPr>
        <p:blipFill rotWithShape="1">
          <a:blip r:embed="rId6">
            <a:extLst>
              <a:ext uri="{28A0092B-C50C-407E-A947-70E740481C1C}">
                <a14:useLocalDpi xmlns:a14="http://schemas.microsoft.com/office/drawing/2010/main" val="0"/>
              </a:ext>
            </a:extLst>
          </a:blip>
          <a:srcRect l="1396" t="2684" r="10628" b="9340"/>
          <a:stretch/>
        </p:blipFill>
        <p:spPr>
          <a:xfrm rot="16200000">
            <a:off x="640107" y="4021852"/>
            <a:ext cx="1199063" cy="899301"/>
          </a:xfrm>
          <a:prstGeom prst="rect">
            <a:avLst/>
          </a:prstGeom>
        </p:spPr>
      </p:pic>
      <p:pic>
        <p:nvPicPr>
          <p:cNvPr id="74" name="Image 73">
            <a:extLst>
              <a:ext uri="{FF2B5EF4-FFF2-40B4-BE49-F238E27FC236}">
                <a16:creationId xmlns:a16="http://schemas.microsoft.com/office/drawing/2014/main" id="{420C4269-EBFD-46F1-8CB7-CE79441DC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735" y="1314603"/>
            <a:ext cx="896554" cy="1195405"/>
          </a:xfrm>
          <a:prstGeom prst="rect">
            <a:avLst/>
          </a:prstGeom>
        </p:spPr>
      </p:pic>
      <p:pic>
        <p:nvPicPr>
          <p:cNvPr id="76" name="Picture 4" descr="Résultat de recherche d'images pour &quot;image serveur&quot;">
            <a:extLst>
              <a:ext uri="{FF2B5EF4-FFF2-40B4-BE49-F238E27FC236}">
                <a16:creationId xmlns:a16="http://schemas.microsoft.com/office/drawing/2014/main" id="{E9D57283-0D4E-4BED-A8B7-B1503BFF5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8466"/>
          <a:stretch/>
        </p:blipFill>
        <p:spPr bwMode="auto">
          <a:xfrm>
            <a:off x="10501329" y="3047136"/>
            <a:ext cx="468826" cy="760124"/>
          </a:xfrm>
          <a:prstGeom prst="rect">
            <a:avLst/>
          </a:prstGeom>
          <a:noFill/>
          <a:extLst>
            <a:ext uri="{909E8E84-426E-40DD-AFC4-6F175D3DCCD1}">
              <a14:hiddenFill xmlns:a14="http://schemas.microsoft.com/office/drawing/2010/main">
                <a:solidFill>
                  <a:srgbClr val="FFFFFF"/>
                </a:solidFill>
              </a14:hiddenFill>
            </a:ext>
          </a:extLst>
        </p:spPr>
      </p:pic>
      <p:sp>
        <p:nvSpPr>
          <p:cNvPr id="77" name="Espace réservé du contenu 2">
            <a:extLst>
              <a:ext uri="{FF2B5EF4-FFF2-40B4-BE49-F238E27FC236}">
                <a16:creationId xmlns:a16="http://schemas.microsoft.com/office/drawing/2014/main" id="{6E2E992E-E72F-4119-A10B-981DC2B6B190}"/>
              </a:ext>
            </a:extLst>
          </p:cNvPr>
          <p:cNvSpPr txBox="1">
            <a:spLocks/>
          </p:cNvSpPr>
          <p:nvPr/>
        </p:nvSpPr>
        <p:spPr>
          <a:xfrm>
            <a:off x="9965022" y="3832727"/>
            <a:ext cx="1644288" cy="55357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Gestionnaire de </a:t>
            </a:r>
            <a:r>
              <a:rPr lang="fr-FR" b="1" dirty="0" err="1"/>
              <a:t>templates</a:t>
            </a:r>
            <a:endParaRPr lang="fr-FR" dirty="0"/>
          </a:p>
        </p:txBody>
      </p:sp>
      <p:grpSp>
        <p:nvGrpSpPr>
          <p:cNvPr id="78" name="Groupe 77">
            <a:extLst>
              <a:ext uri="{FF2B5EF4-FFF2-40B4-BE49-F238E27FC236}">
                <a16:creationId xmlns:a16="http://schemas.microsoft.com/office/drawing/2014/main" id="{8E4866A1-306F-4DDE-BA18-5ED211F3D68B}"/>
              </a:ext>
            </a:extLst>
          </p:cNvPr>
          <p:cNvGrpSpPr/>
          <p:nvPr/>
        </p:nvGrpSpPr>
        <p:grpSpPr>
          <a:xfrm>
            <a:off x="11199075" y="2422495"/>
            <a:ext cx="386744" cy="467381"/>
            <a:chOff x="7629365" y="5649458"/>
            <a:chExt cx="386744" cy="467381"/>
          </a:xfrm>
        </p:grpSpPr>
        <p:pic>
          <p:nvPicPr>
            <p:cNvPr id="79" name="Picture 4" descr="Résultat de recherche d'images pour &quot;image serveur&quot;">
              <a:extLst>
                <a:ext uri="{FF2B5EF4-FFF2-40B4-BE49-F238E27FC236}">
                  <a16:creationId xmlns:a16="http://schemas.microsoft.com/office/drawing/2014/main" id="{E57B1FD4-0490-4805-8EA5-782DF06DB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7629365" y="5649458"/>
              <a:ext cx="298981" cy="44907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descr="Résultat de recherche d'images pour &quot;image base de données&quot;">
              <a:extLst>
                <a:ext uri="{FF2B5EF4-FFF2-40B4-BE49-F238E27FC236}">
                  <a16:creationId xmlns:a16="http://schemas.microsoft.com/office/drawing/2014/main" id="{66A80C2C-78C4-449A-991C-60868BD97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861" y="5902591"/>
              <a:ext cx="214248" cy="2142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1" name="Connecteur droit 80">
            <a:extLst>
              <a:ext uri="{FF2B5EF4-FFF2-40B4-BE49-F238E27FC236}">
                <a16:creationId xmlns:a16="http://schemas.microsoft.com/office/drawing/2014/main" id="{803FAE2A-D75C-4951-9CFF-E5420E740A1D}"/>
              </a:ext>
            </a:extLst>
          </p:cNvPr>
          <p:cNvCxnSpPr>
            <a:cxnSpLocks/>
            <a:stCxn id="76" idx="0"/>
            <a:endCxn id="79" idx="1"/>
          </p:cNvCxnSpPr>
          <p:nvPr/>
        </p:nvCxnSpPr>
        <p:spPr>
          <a:xfrm flipV="1">
            <a:off x="10735742" y="2647034"/>
            <a:ext cx="463333" cy="400102"/>
          </a:xfrm>
          <a:prstGeom prst="line">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7BFF0CD6-1C06-40B5-BFCD-F5720529B1A6}"/>
              </a:ext>
            </a:extLst>
          </p:cNvPr>
          <p:cNvCxnSpPr>
            <a:cxnSpLocks/>
            <a:stCxn id="57" idx="3"/>
            <a:endCxn id="76" idx="1"/>
          </p:cNvCxnSpPr>
          <p:nvPr/>
        </p:nvCxnSpPr>
        <p:spPr>
          <a:xfrm flipV="1">
            <a:off x="8906237" y="3427198"/>
            <a:ext cx="1595092" cy="1802"/>
          </a:xfrm>
          <a:prstGeom prst="line">
            <a:avLst/>
          </a:prstGeom>
          <a:ln w="25400">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Contrainte numéro 6/6</a:t>
            </a:r>
          </a:p>
        </p:txBody>
      </p:sp>
      <p:sp>
        <p:nvSpPr>
          <p:cNvPr id="3" name="Espace réservé du contenu 2"/>
          <p:cNvSpPr>
            <a:spLocks noGrp="1"/>
          </p:cNvSpPr>
          <p:nvPr>
            <p:ph idx="1"/>
          </p:nvPr>
        </p:nvSpPr>
        <p:spPr>
          <a:xfrm>
            <a:off x="2152650" y="2758378"/>
            <a:ext cx="10515600" cy="3771900"/>
          </a:xfrm>
        </p:spPr>
        <p:txBody>
          <a:bodyPr>
            <a:normAutofit/>
          </a:bodyPr>
          <a:lstStyle/>
          <a:p>
            <a:pPr marL="0" indent="0">
              <a:buNone/>
            </a:pPr>
            <a:r>
              <a:rPr lang="fr-FR" sz="6600" dirty="0">
                <a:solidFill>
                  <a:srgbClr val="00B050"/>
                </a:solidFill>
              </a:rPr>
              <a:t>Code-on-</a:t>
            </a:r>
            <a:r>
              <a:rPr lang="fr-FR" sz="6600" dirty="0" err="1">
                <a:solidFill>
                  <a:srgbClr val="00B050"/>
                </a:solidFill>
              </a:rPr>
              <a:t>demand</a:t>
            </a:r>
            <a:r>
              <a:rPr lang="fr-FR" sz="6600" dirty="0"/>
              <a:t> </a:t>
            </a:r>
            <a:r>
              <a:rPr lang="fr-FR" sz="6600" dirty="0">
                <a:solidFill>
                  <a:schemeClr val="bg1">
                    <a:lumMod val="65000"/>
                  </a:schemeClr>
                </a:solidFill>
              </a:rPr>
              <a:t>(</a:t>
            </a:r>
            <a:r>
              <a:rPr lang="fr-FR" sz="6600" dirty="0" err="1">
                <a:solidFill>
                  <a:schemeClr val="bg1">
                    <a:lumMod val="65000"/>
                  </a:schemeClr>
                </a:solidFill>
              </a:rPr>
              <a:t>optional</a:t>
            </a:r>
            <a:r>
              <a:rPr lang="fr-FR" sz="6600" dirty="0">
                <a:solidFill>
                  <a:schemeClr val="bg1">
                    <a:lumMod val="65000"/>
                  </a:schemeClr>
                </a:solidFill>
              </a:rPr>
              <a:t>)</a:t>
            </a:r>
          </a:p>
        </p:txBody>
      </p:sp>
      <p:sp>
        <p:nvSpPr>
          <p:cNvPr id="4" name="Rectangle 3">
            <a:extLst>
              <a:ext uri="{FF2B5EF4-FFF2-40B4-BE49-F238E27FC236}">
                <a16:creationId xmlns:a16="http://schemas.microsoft.com/office/drawing/2014/main" id="{5DD56952-7C4E-404A-B384-CA020DBC6EF1}"/>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spTree>
    <p:extLst>
      <p:ext uri="{BB962C8B-B14F-4D97-AF65-F5344CB8AC3E}">
        <p14:creationId xmlns:p14="http://schemas.microsoft.com/office/powerpoint/2010/main" val="339416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fontScale="90000"/>
          </a:bodyPr>
          <a:lstStyle/>
          <a:p>
            <a:pPr algn="ctr"/>
            <a:r>
              <a:rPr lang="fr-FR" sz="7200" dirty="0"/>
              <a:t>REST</a:t>
            </a:r>
            <a:br>
              <a:rPr lang="fr-FR" sz="7200" dirty="0"/>
            </a:br>
            <a:r>
              <a:rPr lang="fr-FR" sz="7200" dirty="0"/>
              <a:t>HTTP et bonne pratique</a:t>
            </a:r>
            <a:br>
              <a:rPr lang="fr-FR" sz="7200" dirty="0"/>
            </a:br>
            <a:endParaRPr lang="fr-FR" sz="7200" dirty="0"/>
          </a:p>
        </p:txBody>
      </p:sp>
    </p:spTree>
    <p:extLst>
      <p:ext uri="{BB962C8B-B14F-4D97-AF65-F5344CB8AC3E}">
        <p14:creationId xmlns:p14="http://schemas.microsoft.com/office/powerpoint/2010/main" val="1459784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Content-Type »</a:t>
            </a:r>
          </a:p>
        </p:txBody>
      </p:sp>
      <p:sp>
        <p:nvSpPr>
          <p:cNvPr id="4" name="Espace réservé du contenu 3"/>
          <p:cNvSpPr>
            <a:spLocks noGrp="1"/>
          </p:cNvSpPr>
          <p:nvPr>
            <p:ph idx="1"/>
          </p:nvPr>
        </p:nvSpPr>
        <p:spPr>
          <a:xfrm>
            <a:off x="838200" y="1825625"/>
            <a:ext cx="5057075" cy="4351338"/>
          </a:xfrm>
        </p:spPr>
        <p:txBody>
          <a:bodyPr>
            <a:normAutofit lnSpcReduction="10000"/>
          </a:bodyPr>
          <a:lstStyle/>
          <a:p>
            <a:r>
              <a:rPr lang="en-US" dirty="0" err="1"/>
              <a:t>Renseigne</a:t>
            </a:r>
            <a:r>
              <a:rPr lang="en-US" dirty="0"/>
              <a:t> sur le format du “body” HTTP</a:t>
            </a:r>
          </a:p>
          <a:p>
            <a:pPr lvl="1"/>
            <a:r>
              <a:rPr lang="en-US" dirty="0"/>
              <a:t>Content-Type: text/html; charset=utf-8</a:t>
            </a:r>
          </a:p>
          <a:p>
            <a:pPr lvl="1"/>
            <a:r>
              <a:rPr lang="en-US" dirty="0"/>
              <a:t>Content-Type: application/xml; charset=utf-8</a:t>
            </a:r>
          </a:p>
          <a:p>
            <a:pPr lvl="1"/>
            <a:r>
              <a:rPr lang="en-US" dirty="0"/>
              <a:t>Content-Type: application/</a:t>
            </a:r>
            <a:r>
              <a:rPr lang="en-US" dirty="0" err="1"/>
              <a:t>json</a:t>
            </a:r>
            <a:r>
              <a:rPr lang="en-US" dirty="0"/>
              <a:t>; charset=utf-8</a:t>
            </a:r>
          </a:p>
          <a:p>
            <a:endParaRPr lang="en-US" dirty="0"/>
          </a:p>
          <a:p>
            <a:r>
              <a:rPr lang="en-US" dirty="0"/>
              <a:t>Information </a:t>
            </a:r>
            <a:r>
              <a:rPr lang="en-US" dirty="0" err="1"/>
              <a:t>obligatoire</a:t>
            </a:r>
            <a:r>
              <a:rPr lang="en-US" dirty="0"/>
              <a:t> pour les </a:t>
            </a:r>
            <a:r>
              <a:rPr lang="en-US" dirty="0" err="1"/>
              <a:t>requêtes</a:t>
            </a:r>
            <a:r>
              <a:rPr lang="en-US" dirty="0"/>
              <a:t> : POST, PUT, PATCH</a:t>
            </a:r>
            <a:endParaRPr lang="fr-FR" dirty="0"/>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6" y="2720569"/>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836688" y="2300280"/>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321" y="2669372"/>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p:cNvCxnSpPr>
            <a:cxnSpLocks/>
            <a:stCxn id="9" idx="1"/>
            <a:endCxn id="7" idx="3"/>
          </p:cNvCxnSpPr>
          <p:nvPr/>
        </p:nvCxnSpPr>
        <p:spPr>
          <a:xfrm flipH="1">
            <a:off x="7553513" y="3221823"/>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Connecteur droit 10"/>
          <p:cNvCxnSpPr>
            <a:cxnSpLocks/>
            <a:stCxn id="8" idx="1"/>
            <a:endCxn id="9" idx="3"/>
          </p:cNvCxnSpPr>
          <p:nvPr/>
        </p:nvCxnSpPr>
        <p:spPr>
          <a:xfrm flipH="1" flipV="1">
            <a:off x="10244493" y="3221823"/>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txBox="1">
            <a:spLocks/>
          </p:cNvSpPr>
          <p:nvPr/>
        </p:nvSpPr>
        <p:spPr>
          <a:xfrm>
            <a:off x="5932524" y="4352318"/>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4" name="Espace réservé du contenu 2"/>
          <p:cNvSpPr txBox="1">
            <a:spLocks/>
          </p:cNvSpPr>
          <p:nvPr/>
        </p:nvSpPr>
        <p:spPr>
          <a:xfrm>
            <a:off x="10355828" y="4322345"/>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5" name="Image 14"/>
          <p:cNvPicPr>
            <a:picLocks noChangeAspect="1"/>
          </p:cNvPicPr>
          <p:nvPr/>
        </p:nvPicPr>
        <p:blipFill>
          <a:blip r:embed="rId5"/>
          <a:stretch>
            <a:fillRect/>
          </a:stretch>
        </p:blipFill>
        <p:spPr>
          <a:xfrm>
            <a:off x="7925181" y="4352318"/>
            <a:ext cx="1918779" cy="1977637"/>
          </a:xfrm>
          <a:prstGeom prst="rect">
            <a:avLst/>
          </a:prstGeom>
        </p:spPr>
      </p:pic>
      <p:sp>
        <p:nvSpPr>
          <p:cNvPr id="16" name="Espace réservé du contenu 2"/>
          <p:cNvSpPr txBox="1">
            <a:spLocks/>
          </p:cNvSpPr>
          <p:nvPr/>
        </p:nvSpPr>
        <p:spPr>
          <a:xfrm>
            <a:off x="7689095" y="3749827"/>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7"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694" y="3171095"/>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020744" y="4104860"/>
            <a:ext cx="2799164" cy="261610"/>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p:txBody>
      </p:sp>
    </p:spTree>
    <p:extLst>
      <p:ext uri="{BB962C8B-B14F-4D97-AF65-F5344CB8AC3E}">
        <p14:creationId xmlns:p14="http://schemas.microsoft.com/office/powerpoint/2010/main" val="21509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HTTP Header « </a:t>
            </a:r>
            <a:r>
              <a:rPr lang="fr-FR" dirty="0" err="1"/>
              <a:t>Accept</a:t>
            </a:r>
            <a:r>
              <a:rPr lang="fr-FR" dirty="0"/>
              <a:t> »</a:t>
            </a:r>
          </a:p>
        </p:txBody>
      </p:sp>
      <p:sp>
        <p:nvSpPr>
          <p:cNvPr id="4" name="Espace réservé du contenu 3"/>
          <p:cNvSpPr>
            <a:spLocks noGrp="1"/>
          </p:cNvSpPr>
          <p:nvPr>
            <p:ph idx="1"/>
          </p:nvPr>
        </p:nvSpPr>
        <p:spPr>
          <a:xfrm>
            <a:off x="223838" y="1271588"/>
            <a:ext cx="6019800" cy="4905375"/>
          </a:xfrm>
        </p:spPr>
        <p:txBody>
          <a:bodyPr>
            <a:normAutofit fontScale="77500" lnSpcReduction="20000"/>
          </a:bodyPr>
          <a:lstStyle/>
          <a:p>
            <a:endParaRPr lang="fr-FR" dirty="0">
              <a:solidFill>
                <a:schemeClr val="accent2">
                  <a:lumMod val="50000"/>
                </a:schemeClr>
              </a:solidFill>
            </a:endParaRPr>
          </a:p>
          <a:p>
            <a:r>
              <a:rPr lang="en-US" dirty="0"/>
              <a:t>The Accept request HTTP header advertises which content types, expressed as MIME types, the client is able to understand:</a:t>
            </a:r>
          </a:p>
          <a:p>
            <a:endParaRPr lang="en-US" dirty="0"/>
          </a:p>
          <a:p>
            <a:pPr lvl="1"/>
            <a:r>
              <a:rPr lang="en-US" dirty="0"/>
              <a:t>&lt;</a:t>
            </a:r>
            <a:r>
              <a:rPr lang="en-US" dirty="0" err="1"/>
              <a:t>MIME_type</a:t>
            </a:r>
            <a:r>
              <a:rPr lang="en-US" dirty="0"/>
              <a:t>&gt;/&lt;</a:t>
            </a:r>
            <a:r>
              <a:rPr lang="en-US" dirty="0" err="1"/>
              <a:t>MIME_subtype</a:t>
            </a:r>
            <a:r>
              <a:rPr lang="en-US" dirty="0"/>
              <a:t>&gt;</a:t>
            </a:r>
          </a:p>
          <a:p>
            <a:pPr lvl="2"/>
            <a:r>
              <a:rPr lang="en-US" dirty="0"/>
              <a:t>A single, precise MIME type, like text/html.</a:t>
            </a:r>
          </a:p>
          <a:p>
            <a:pPr lvl="1"/>
            <a:r>
              <a:rPr lang="en-US" dirty="0"/>
              <a:t>&lt;</a:t>
            </a:r>
            <a:r>
              <a:rPr lang="en-US" dirty="0" err="1"/>
              <a:t>MIME_type</a:t>
            </a:r>
            <a:r>
              <a:rPr lang="en-US" dirty="0"/>
              <a:t>&gt;/*</a:t>
            </a:r>
          </a:p>
          <a:p>
            <a:pPr lvl="2"/>
            <a:r>
              <a:rPr lang="en-US" dirty="0"/>
              <a:t>A MIME type, but without any subtype. image/* will match image/</a:t>
            </a:r>
            <a:r>
              <a:rPr lang="en-US" dirty="0" err="1"/>
              <a:t>png</a:t>
            </a:r>
            <a:r>
              <a:rPr lang="en-US" dirty="0"/>
              <a:t>, image/</a:t>
            </a:r>
            <a:r>
              <a:rPr lang="en-US" dirty="0" err="1"/>
              <a:t>svg</a:t>
            </a:r>
            <a:r>
              <a:rPr lang="en-US" dirty="0"/>
              <a:t>, image/gif and any other image types.</a:t>
            </a:r>
          </a:p>
          <a:p>
            <a:pPr lvl="1"/>
            <a:r>
              <a:rPr lang="en-US" dirty="0"/>
              <a:t>*/*</a:t>
            </a:r>
          </a:p>
          <a:p>
            <a:pPr lvl="2"/>
            <a:r>
              <a:rPr lang="en-US" dirty="0"/>
              <a:t>Any MIME type</a:t>
            </a:r>
          </a:p>
          <a:p>
            <a:pPr lvl="1"/>
            <a:r>
              <a:rPr lang="en-US" dirty="0"/>
              <a:t>;q= (q-factor weighting)</a:t>
            </a:r>
          </a:p>
          <a:p>
            <a:pPr lvl="2"/>
            <a:r>
              <a:rPr lang="en-US" dirty="0"/>
              <a:t>Any value used is placed in an order of preference expressed using relative quality value called the weight.</a:t>
            </a:r>
          </a:p>
          <a:p>
            <a:endParaRPr lang="en-US" dirty="0"/>
          </a:p>
          <a:p>
            <a:r>
              <a:rPr lang="en-US" dirty="0"/>
              <a:t>Example :</a:t>
            </a:r>
          </a:p>
          <a:p>
            <a:endParaRPr lang="en-US" dirty="0">
              <a:solidFill>
                <a:schemeClr val="accent2">
                  <a:lumMod val="50000"/>
                </a:schemeClr>
              </a:solidFill>
            </a:endParaRPr>
          </a:p>
          <a:p>
            <a:endParaRPr lang="en-US" dirty="0">
              <a:solidFill>
                <a:schemeClr val="accent2">
                  <a:lumMod val="50000"/>
                </a:schemeClr>
              </a:solidFill>
            </a:endParaRPr>
          </a:p>
          <a:p>
            <a:endParaRPr lang="fr-FR" dirty="0">
              <a:solidFill>
                <a:schemeClr val="accent2">
                  <a:lumMod val="50000"/>
                </a:schemeClr>
              </a:solidFill>
            </a:endParaRPr>
          </a:p>
        </p:txBody>
      </p:sp>
      <p:sp>
        <p:nvSpPr>
          <p:cNvPr id="6" name="Rectangle 3"/>
          <p:cNvSpPr>
            <a:spLocks noChangeArrowheads="1"/>
          </p:cNvSpPr>
          <p:nvPr/>
        </p:nvSpPr>
        <p:spPr bwMode="auto">
          <a:xfrm>
            <a:off x="328613" y="6176963"/>
            <a:ext cx="10315575" cy="550414"/>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3B3C40"/>
                </a:solidFill>
                <a:effectLst/>
                <a:latin typeface="Consolas" panose="020B0609020204030204" pitchFamily="49" charset="0"/>
              </a:rPr>
              <a:t>Accept</a:t>
            </a:r>
            <a:r>
              <a:rPr kumimoji="0" lang="fr-FR" altLang="fr-FR" b="0" i="0" u="none" strike="noStrike" cap="none" normalizeH="0" baseline="0" dirty="0">
                <a:ln>
                  <a:noFill/>
                </a:ln>
                <a:solidFill>
                  <a:srgbClr val="3B3C40"/>
                </a:solidFill>
                <a:effectLst/>
                <a:latin typeface="Consolas" panose="020B0609020204030204" pitchFamily="49" charset="0"/>
              </a:rPr>
              <a:t>: </a:t>
            </a:r>
            <a:r>
              <a:rPr kumimoji="0" lang="fr-FR" altLang="fr-FR" b="0" i="0" u="none" strike="noStrike" cap="none" normalizeH="0" baseline="0" dirty="0" err="1">
                <a:ln>
                  <a:noFill/>
                </a:ln>
                <a:solidFill>
                  <a:srgbClr val="3B3C40"/>
                </a:solidFill>
                <a:effectLst/>
                <a:latin typeface="Consolas" panose="020B0609020204030204" pitchFamily="49" charset="0"/>
              </a:rPr>
              <a:t>text</a:t>
            </a:r>
            <a:r>
              <a:rPr kumimoji="0" lang="fr-FR" altLang="fr-FR" b="0" i="0" u="none" strike="noStrike" cap="none" normalizeH="0" baseline="0" dirty="0">
                <a:ln>
                  <a:noFill/>
                </a:ln>
                <a:solidFill>
                  <a:srgbClr val="3B3C40"/>
                </a:solidFill>
                <a:effectLst/>
                <a:latin typeface="Consolas" panose="020B0609020204030204" pitchFamily="49" charset="0"/>
              </a:rPr>
              <a:t>/html, application/</a:t>
            </a:r>
            <a:r>
              <a:rPr kumimoji="0" lang="fr-FR" altLang="fr-FR" b="0" i="0" u="none" strike="noStrike" cap="none" normalizeH="0" baseline="0" dirty="0" err="1">
                <a:ln>
                  <a:noFill/>
                </a:ln>
                <a:solidFill>
                  <a:srgbClr val="3B3C40"/>
                </a:solidFill>
                <a:effectLst/>
                <a:latin typeface="Consolas" panose="020B0609020204030204" pitchFamily="49" charset="0"/>
              </a:rPr>
              <a:t>xhtml+xml</a:t>
            </a:r>
            <a:r>
              <a:rPr kumimoji="0" lang="fr-FR" altLang="fr-FR" b="0" i="0" u="none" strike="noStrike" cap="none" normalizeH="0" baseline="0" dirty="0">
                <a:ln>
                  <a:noFill/>
                </a:ln>
                <a:solidFill>
                  <a:srgbClr val="3B3C40"/>
                </a:solidFill>
                <a:effectLst/>
                <a:latin typeface="Consolas" panose="020B0609020204030204" pitchFamily="49" charset="0"/>
              </a:rPr>
              <a:t>, application/</a:t>
            </a:r>
            <a:r>
              <a:rPr kumimoji="0" lang="fr-FR" altLang="fr-FR" b="0" i="0" u="none" strike="noStrike" cap="none" normalizeH="0" baseline="0" dirty="0" err="1">
                <a:ln>
                  <a:noFill/>
                </a:ln>
                <a:solidFill>
                  <a:srgbClr val="3B3C40"/>
                </a:solidFill>
                <a:effectLst/>
                <a:latin typeface="Consolas" panose="020B0609020204030204" pitchFamily="49" charset="0"/>
              </a:rPr>
              <a:t>xml;q</a:t>
            </a:r>
            <a:r>
              <a:rPr kumimoji="0" lang="fr-FR" altLang="fr-FR" b="0" i="0" u="none" strike="noStrike" cap="none" normalizeH="0" baseline="0" dirty="0">
                <a:ln>
                  <a:noFill/>
                </a:ln>
                <a:solidFill>
                  <a:srgbClr val="3B3C40"/>
                </a:solidFill>
                <a:effectLst/>
                <a:latin typeface="Consolas" panose="020B0609020204030204" pitchFamily="49" charset="0"/>
              </a:rPr>
              <a:t>=0.9, */*;q=0.8</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7" name="Picture 2" descr="Résultat de recherche d'images pour &quot;image ordinateu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73" y="1663390"/>
            <a:ext cx="1002507" cy="100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960055" y="1243101"/>
            <a:ext cx="1227068" cy="1843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ebastien-han.fr/images/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1688" y="1612193"/>
            <a:ext cx="1696172" cy="1104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a:cxnSpLocks/>
            <a:stCxn id="10" idx="1"/>
            <a:endCxn id="7" idx="3"/>
          </p:cNvCxnSpPr>
          <p:nvPr/>
        </p:nvCxnSpPr>
        <p:spPr>
          <a:xfrm flipH="1">
            <a:off x="7676880" y="2164644"/>
            <a:ext cx="994808" cy="0"/>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cxnSpLocks/>
            <a:stCxn id="9" idx="1"/>
            <a:endCxn id="10" idx="3"/>
          </p:cNvCxnSpPr>
          <p:nvPr/>
        </p:nvCxnSpPr>
        <p:spPr>
          <a:xfrm flipH="1" flipV="1">
            <a:off x="10367860" y="2164644"/>
            <a:ext cx="592195" cy="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txBox="1">
            <a:spLocks/>
          </p:cNvSpPr>
          <p:nvPr/>
        </p:nvSpPr>
        <p:spPr>
          <a:xfrm>
            <a:off x="6055891" y="3295139"/>
            <a:ext cx="1909008" cy="17490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Client</a:t>
            </a:r>
          </a:p>
          <a:p>
            <a:pPr marL="0" indent="0" algn="ctr">
              <a:buFont typeface="Arial" panose="020B0604020202020204" pitchFamily="34" charset="0"/>
              <a:buNone/>
            </a:pPr>
            <a:r>
              <a:rPr lang="fr-FR" b="1" dirty="0"/>
              <a:t>+ Application Cliente</a:t>
            </a:r>
            <a:endParaRPr lang="fr-FR" dirty="0"/>
          </a:p>
        </p:txBody>
      </p:sp>
      <p:sp>
        <p:nvSpPr>
          <p:cNvPr id="15" name="Espace réservé du contenu 2"/>
          <p:cNvSpPr txBox="1">
            <a:spLocks/>
          </p:cNvSpPr>
          <p:nvPr/>
        </p:nvSpPr>
        <p:spPr>
          <a:xfrm>
            <a:off x="10367860" y="3528143"/>
            <a:ext cx="1995944" cy="13882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Serveur</a:t>
            </a:r>
          </a:p>
          <a:p>
            <a:pPr marL="0" indent="0" algn="ctr">
              <a:buFont typeface="Arial" panose="020B0604020202020204" pitchFamily="34" charset="0"/>
              <a:buNone/>
            </a:pPr>
            <a:r>
              <a:rPr lang="fr-FR" b="1" dirty="0"/>
              <a:t>+ </a:t>
            </a:r>
            <a:br>
              <a:rPr lang="fr-FR" b="1" dirty="0"/>
            </a:br>
            <a:r>
              <a:rPr lang="fr-FR" b="1" dirty="0"/>
              <a:t>Application Serveur</a:t>
            </a:r>
            <a:endParaRPr lang="fr-FR" dirty="0"/>
          </a:p>
        </p:txBody>
      </p:sp>
      <p:pic>
        <p:nvPicPr>
          <p:cNvPr id="16" name="Image 15"/>
          <p:cNvPicPr>
            <a:picLocks noChangeAspect="1"/>
          </p:cNvPicPr>
          <p:nvPr/>
        </p:nvPicPr>
        <p:blipFill>
          <a:blip r:embed="rId5"/>
          <a:stretch>
            <a:fillRect/>
          </a:stretch>
        </p:blipFill>
        <p:spPr>
          <a:xfrm>
            <a:off x="8048548" y="3395155"/>
            <a:ext cx="1918779" cy="1977637"/>
          </a:xfrm>
          <a:prstGeom prst="rect">
            <a:avLst/>
          </a:prstGeom>
        </p:spPr>
      </p:pic>
      <p:sp>
        <p:nvSpPr>
          <p:cNvPr id="17" name="Espace réservé du contenu 2"/>
          <p:cNvSpPr txBox="1">
            <a:spLocks/>
          </p:cNvSpPr>
          <p:nvPr/>
        </p:nvSpPr>
        <p:spPr>
          <a:xfrm>
            <a:off x="7812462" y="2692648"/>
            <a:ext cx="2457629" cy="606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chemeClr val="accent1">
                    <a:lumMod val="75000"/>
                  </a:schemeClr>
                </a:solidFill>
              </a:rPr>
              <a:t>HTTP POST</a:t>
            </a:r>
            <a:endParaRPr lang="fr-FR" dirty="0">
              <a:solidFill>
                <a:schemeClr val="accent1">
                  <a:lumMod val="75000"/>
                </a:schemeClr>
              </a:solidFill>
            </a:endParaRPr>
          </a:p>
        </p:txBody>
      </p:sp>
      <p:pic>
        <p:nvPicPr>
          <p:cNvPr id="18" name="Picture 2" descr="Résultat de recherche d'images pour &quot;enveloppe ico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061" y="2113916"/>
            <a:ext cx="893933" cy="7609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144111" y="3047681"/>
            <a:ext cx="2799164" cy="430887"/>
          </a:xfrm>
          <a:prstGeom prst="rect">
            <a:avLst/>
          </a:prstGeom>
        </p:spPr>
        <p:txBody>
          <a:bodyPr wrap="none">
            <a:spAutoFit/>
          </a:bodyPr>
          <a:lstStyle/>
          <a:p>
            <a:r>
              <a:rPr lang="en-US" sz="1100" dirty="0">
                <a:solidFill>
                  <a:schemeClr val="accent2">
                    <a:lumMod val="50000"/>
                  </a:schemeClr>
                </a:solidFill>
              </a:rPr>
              <a:t>Content-Type: application/</a:t>
            </a:r>
            <a:r>
              <a:rPr lang="en-US" sz="1100" dirty="0" err="1">
                <a:solidFill>
                  <a:schemeClr val="accent2">
                    <a:lumMod val="50000"/>
                  </a:schemeClr>
                </a:solidFill>
              </a:rPr>
              <a:t>json</a:t>
            </a:r>
            <a:r>
              <a:rPr lang="en-US" sz="1100" dirty="0">
                <a:solidFill>
                  <a:schemeClr val="accent2">
                    <a:lumMod val="50000"/>
                  </a:schemeClr>
                </a:solidFill>
              </a:rPr>
              <a:t>; charset=utf-8</a:t>
            </a:r>
          </a:p>
          <a:p>
            <a:r>
              <a:rPr lang="en-US" sz="1100" dirty="0">
                <a:solidFill>
                  <a:schemeClr val="accent2">
                    <a:lumMod val="50000"/>
                  </a:schemeClr>
                </a:solidFill>
              </a:rPr>
              <a:t>Accept: application/</a:t>
            </a:r>
            <a:r>
              <a:rPr lang="en-US" sz="1100" dirty="0" err="1">
                <a:solidFill>
                  <a:schemeClr val="accent2">
                    <a:lumMod val="50000"/>
                  </a:schemeClr>
                </a:solidFill>
              </a:rPr>
              <a:t>json</a:t>
            </a:r>
            <a:endParaRPr lang="en-US" sz="1100" dirty="0">
              <a:solidFill>
                <a:schemeClr val="accent2">
                  <a:lumMod val="50000"/>
                </a:schemeClr>
              </a:solidFill>
            </a:endParaRPr>
          </a:p>
        </p:txBody>
      </p:sp>
    </p:spTree>
    <p:extLst>
      <p:ext uri="{BB962C8B-B14F-4D97-AF65-F5344CB8AC3E}">
        <p14:creationId xmlns:p14="http://schemas.microsoft.com/office/powerpoint/2010/main" val="148637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Codes de retour HTTP</a:t>
            </a:r>
          </a:p>
        </p:txBody>
      </p:sp>
      <p:sp>
        <p:nvSpPr>
          <p:cNvPr id="5" name="Rectangle 4">
            <a:extLst>
              <a:ext uri="{FF2B5EF4-FFF2-40B4-BE49-F238E27FC236}">
                <a16:creationId xmlns:a16="http://schemas.microsoft.com/office/drawing/2014/main" id="{DA7BCEE1-76CC-4E82-A55A-F5C3D72B2A1F}"/>
              </a:ext>
            </a:extLst>
          </p:cNvPr>
          <p:cNvSpPr/>
          <p:nvPr/>
        </p:nvSpPr>
        <p:spPr>
          <a:xfrm>
            <a:off x="429593" y="6345612"/>
            <a:ext cx="5932137" cy="369332"/>
          </a:xfrm>
          <a:prstGeom prst="rect">
            <a:avLst/>
          </a:prstGeom>
        </p:spPr>
        <p:txBody>
          <a:bodyPr wrap="none">
            <a:spAutoFit/>
          </a:bodyPr>
          <a:lstStyle/>
          <a:p>
            <a:r>
              <a:rPr lang="fr-FR" dirty="0">
                <a:hlinkClick r:id="rId2"/>
              </a:rPr>
              <a:t>https://www.ics.uci.edu/~fielding/pubs/dissertation/top.htm</a:t>
            </a:r>
            <a:endParaRPr lang="fr-FR" dirty="0"/>
          </a:p>
        </p:txBody>
      </p:sp>
      <p:graphicFrame>
        <p:nvGraphicFramePr>
          <p:cNvPr id="3" name="Tableau 2">
            <a:extLst>
              <a:ext uri="{FF2B5EF4-FFF2-40B4-BE49-F238E27FC236}">
                <a16:creationId xmlns:a16="http://schemas.microsoft.com/office/drawing/2014/main" id="{53EAD29B-6400-4D51-A5D4-56B44C333AC6}"/>
              </a:ext>
            </a:extLst>
          </p:cNvPr>
          <p:cNvGraphicFramePr>
            <a:graphicFrameLocks noGrp="1"/>
          </p:cNvGraphicFramePr>
          <p:nvPr>
            <p:extLst>
              <p:ext uri="{D42A27DB-BD31-4B8C-83A1-F6EECF244321}">
                <p14:modId xmlns:p14="http://schemas.microsoft.com/office/powerpoint/2010/main" val="3932282861"/>
              </p:ext>
            </p:extLst>
          </p:nvPr>
        </p:nvGraphicFramePr>
        <p:xfrm>
          <a:off x="429593" y="1237773"/>
          <a:ext cx="11332814" cy="4939190"/>
        </p:xfrm>
        <a:graphic>
          <a:graphicData uri="http://schemas.openxmlformats.org/drawingml/2006/table">
            <a:tbl>
              <a:tblPr firstRow="1" bandRow="1">
                <a:tableStyleId>{69012ECD-51FC-41F1-AA8D-1B2483CD663E}</a:tableStyleId>
              </a:tblPr>
              <a:tblGrid>
                <a:gridCol w="2516683">
                  <a:extLst>
                    <a:ext uri="{9D8B030D-6E8A-4147-A177-3AD203B41FA5}">
                      <a16:colId xmlns:a16="http://schemas.microsoft.com/office/drawing/2014/main" val="1490181539"/>
                    </a:ext>
                  </a:extLst>
                </a:gridCol>
                <a:gridCol w="8816131">
                  <a:extLst>
                    <a:ext uri="{9D8B030D-6E8A-4147-A177-3AD203B41FA5}">
                      <a16:colId xmlns:a16="http://schemas.microsoft.com/office/drawing/2014/main" val="3505911366"/>
                    </a:ext>
                  </a:extLst>
                </a:gridCol>
              </a:tblGrid>
              <a:tr h="662796">
                <a:tc>
                  <a:txBody>
                    <a:bodyPr/>
                    <a:lstStyle/>
                    <a:p>
                      <a:pPr algn="ctr"/>
                      <a:r>
                        <a:rPr lang="fr-FR" sz="3200" dirty="0"/>
                        <a:t>HTTP CODE</a:t>
                      </a:r>
                    </a:p>
                  </a:txBody>
                  <a:tcPr anchor="ctr"/>
                </a:tc>
                <a:tc>
                  <a:txBody>
                    <a:bodyPr/>
                    <a:lstStyle/>
                    <a:p>
                      <a:pPr algn="l"/>
                      <a:r>
                        <a:rPr lang="fr-FR" sz="3200" dirty="0"/>
                        <a:t>Message</a:t>
                      </a:r>
                    </a:p>
                  </a:txBody>
                  <a:tcPr anchor="ctr"/>
                </a:tc>
                <a:extLst>
                  <a:ext uri="{0D108BD9-81ED-4DB2-BD59-A6C34878D82A}">
                    <a16:rowId xmlns:a16="http://schemas.microsoft.com/office/drawing/2014/main" val="3784836165"/>
                  </a:ext>
                </a:extLst>
              </a:tr>
              <a:tr h="662796">
                <a:tc>
                  <a:txBody>
                    <a:bodyPr/>
                    <a:lstStyle/>
                    <a:p>
                      <a:pPr algn="ctr"/>
                      <a:r>
                        <a:rPr lang="fr-FR" sz="3200" dirty="0">
                          <a:solidFill>
                            <a:schemeClr val="bg1">
                              <a:lumMod val="65000"/>
                            </a:schemeClr>
                          </a:solidFill>
                        </a:rPr>
                        <a:t>100-199</a:t>
                      </a:r>
                      <a:endParaRPr lang="fr-FR" sz="3200" dirty="0"/>
                    </a:p>
                  </a:txBody>
                  <a:tcPr anchor="ctr"/>
                </a:tc>
                <a:tc>
                  <a:txBody>
                    <a:bodyPr/>
                    <a:lstStyle/>
                    <a:p>
                      <a:r>
                        <a:rPr lang="fr-FR" sz="3200" dirty="0" err="1">
                          <a:solidFill>
                            <a:schemeClr val="bg1">
                              <a:lumMod val="65000"/>
                            </a:schemeClr>
                          </a:solidFill>
                        </a:rPr>
                        <a:t>Response</a:t>
                      </a:r>
                      <a:r>
                        <a:rPr lang="fr-FR" sz="3200" dirty="0">
                          <a:solidFill>
                            <a:schemeClr val="bg1">
                              <a:lumMod val="65000"/>
                            </a:schemeClr>
                          </a:solidFill>
                        </a:rPr>
                        <a:t> </a:t>
                      </a:r>
                      <a:r>
                        <a:rPr lang="fr-FR" sz="3200" dirty="0" err="1">
                          <a:solidFill>
                            <a:schemeClr val="bg1">
                              <a:lumMod val="65000"/>
                            </a:schemeClr>
                          </a:solidFill>
                        </a:rPr>
                        <a:t>contains</a:t>
                      </a:r>
                      <a:r>
                        <a:rPr lang="fr-FR" sz="3200" dirty="0">
                          <a:solidFill>
                            <a:schemeClr val="bg1">
                              <a:lumMod val="65000"/>
                            </a:schemeClr>
                          </a:solidFill>
                        </a:rPr>
                        <a:t> a </a:t>
                      </a:r>
                      <a:r>
                        <a:rPr lang="fr-FR" sz="3200" dirty="0" err="1">
                          <a:solidFill>
                            <a:schemeClr val="bg1">
                              <a:lumMod val="65000"/>
                            </a:schemeClr>
                          </a:solidFill>
                        </a:rPr>
                        <a:t>provisional</a:t>
                      </a:r>
                      <a:r>
                        <a:rPr lang="fr-FR" sz="3200" dirty="0">
                          <a:solidFill>
                            <a:schemeClr val="bg1">
                              <a:lumMod val="65000"/>
                            </a:schemeClr>
                          </a:solidFill>
                        </a:rPr>
                        <a:t> information</a:t>
                      </a:r>
                      <a:endParaRPr lang="fr-FR" sz="3200" dirty="0"/>
                    </a:p>
                  </a:txBody>
                  <a:tcPr anchor="ctr"/>
                </a:tc>
                <a:extLst>
                  <a:ext uri="{0D108BD9-81ED-4DB2-BD59-A6C34878D82A}">
                    <a16:rowId xmlns:a16="http://schemas.microsoft.com/office/drawing/2014/main" val="4292612373"/>
                  </a:ext>
                </a:extLst>
              </a:tr>
              <a:tr h="1144003">
                <a:tc>
                  <a:txBody>
                    <a:bodyPr/>
                    <a:lstStyle/>
                    <a:p>
                      <a:pPr algn="ctr"/>
                      <a:r>
                        <a:rPr lang="fr-FR" sz="3200" dirty="0">
                          <a:solidFill>
                            <a:srgbClr val="00B050"/>
                          </a:solidFill>
                        </a:rPr>
                        <a:t>200-299 </a:t>
                      </a:r>
                      <a:endParaRPr lang="fr-FR" sz="3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dirty="0" err="1">
                          <a:solidFill>
                            <a:srgbClr val="00B050"/>
                          </a:solidFill>
                        </a:rPr>
                        <a:t>Request</a:t>
                      </a:r>
                      <a:r>
                        <a:rPr lang="fr-FR" sz="3200" dirty="0">
                          <a:solidFill>
                            <a:srgbClr val="00B050"/>
                          </a:solidFill>
                        </a:rPr>
                        <a:t> </a:t>
                      </a:r>
                      <a:r>
                        <a:rPr lang="fr-FR" sz="3200" dirty="0" err="1">
                          <a:solidFill>
                            <a:srgbClr val="00B050"/>
                          </a:solidFill>
                        </a:rPr>
                        <a:t>succeded</a:t>
                      </a:r>
                      <a:endParaRPr lang="fr-FR" sz="3200" dirty="0">
                        <a:solidFill>
                          <a:srgbClr val="00B050"/>
                        </a:solidFill>
                      </a:endParaRPr>
                    </a:p>
                  </a:txBody>
                  <a:tcPr anchor="ctr"/>
                </a:tc>
                <a:extLst>
                  <a:ext uri="{0D108BD9-81ED-4DB2-BD59-A6C34878D82A}">
                    <a16:rowId xmlns:a16="http://schemas.microsoft.com/office/drawing/2014/main" val="706055551"/>
                  </a:ext>
                </a:extLst>
              </a:tr>
              <a:tr h="662796">
                <a:tc>
                  <a:txBody>
                    <a:bodyPr/>
                    <a:lstStyle/>
                    <a:p>
                      <a:pPr algn="ctr"/>
                      <a:r>
                        <a:rPr lang="fr-FR" sz="3200" dirty="0">
                          <a:solidFill>
                            <a:schemeClr val="accent1">
                              <a:lumMod val="50000"/>
                            </a:schemeClr>
                          </a:solidFill>
                        </a:rPr>
                        <a:t>300-399</a:t>
                      </a:r>
                      <a:endParaRPr lang="fr-FR" sz="3200" dirty="0"/>
                    </a:p>
                  </a:txBody>
                  <a:tcPr anchor="ctr"/>
                </a:tc>
                <a:tc>
                  <a:txBody>
                    <a:bodyPr/>
                    <a:lstStyle/>
                    <a:p>
                      <a:r>
                        <a:rPr lang="fr-FR" sz="3200" dirty="0" err="1">
                          <a:solidFill>
                            <a:schemeClr val="accent1">
                              <a:lumMod val="50000"/>
                            </a:schemeClr>
                          </a:solidFill>
                        </a:rPr>
                        <a:t>Request</a:t>
                      </a:r>
                      <a:r>
                        <a:rPr lang="fr-FR" sz="3200" dirty="0">
                          <a:solidFill>
                            <a:schemeClr val="accent1">
                              <a:lumMod val="50000"/>
                            </a:schemeClr>
                          </a:solidFill>
                        </a:rPr>
                        <a:t> </a:t>
                      </a:r>
                      <a:r>
                        <a:rPr lang="fr-FR" sz="3200" dirty="0" err="1">
                          <a:solidFill>
                            <a:schemeClr val="accent1">
                              <a:lumMod val="50000"/>
                            </a:schemeClr>
                          </a:solidFill>
                        </a:rPr>
                        <a:t>needs</a:t>
                      </a:r>
                      <a:r>
                        <a:rPr lang="fr-FR" sz="3200" dirty="0">
                          <a:solidFill>
                            <a:schemeClr val="accent1">
                              <a:lumMod val="50000"/>
                            </a:schemeClr>
                          </a:solidFill>
                        </a:rPr>
                        <a:t> to </a:t>
                      </a:r>
                      <a:r>
                        <a:rPr lang="fr-FR" sz="3200" dirty="0" err="1">
                          <a:solidFill>
                            <a:schemeClr val="accent1">
                              <a:lumMod val="50000"/>
                            </a:schemeClr>
                          </a:solidFill>
                        </a:rPr>
                        <a:t>be</a:t>
                      </a:r>
                      <a:r>
                        <a:rPr lang="fr-FR" sz="3200" dirty="0">
                          <a:solidFill>
                            <a:schemeClr val="accent1">
                              <a:lumMod val="50000"/>
                            </a:schemeClr>
                          </a:solidFill>
                        </a:rPr>
                        <a:t> </a:t>
                      </a:r>
                      <a:r>
                        <a:rPr lang="fr-FR" sz="3200" dirty="0" err="1">
                          <a:solidFill>
                            <a:schemeClr val="accent1">
                              <a:lumMod val="50000"/>
                            </a:schemeClr>
                          </a:solidFill>
                        </a:rPr>
                        <a:t>redirected</a:t>
                      </a:r>
                      <a:r>
                        <a:rPr lang="fr-FR" sz="3200" dirty="0">
                          <a:solidFill>
                            <a:schemeClr val="accent1">
                              <a:lumMod val="50000"/>
                            </a:schemeClr>
                          </a:solidFill>
                        </a:rPr>
                        <a:t> to </a:t>
                      </a:r>
                      <a:r>
                        <a:rPr lang="fr-FR" sz="3200" dirty="0" err="1">
                          <a:solidFill>
                            <a:schemeClr val="accent1">
                              <a:lumMod val="50000"/>
                            </a:schemeClr>
                          </a:solidFill>
                        </a:rPr>
                        <a:t>another</a:t>
                      </a:r>
                      <a:r>
                        <a:rPr lang="fr-FR" sz="3200" dirty="0">
                          <a:solidFill>
                            <a:schemeClr val="accent1">
                              <a:lumMod val="50000"/>
                            </a:schemeClr>
                          </a:solidFill>
                        </a:rPr>
                        <a:t> </a:t>
                      </a:r>
                      <a:r>
                        <a:rPr lang="fr-FR" sz="3200" dirty="0" err="1">
                          <a:solidFill>
                            <a:schemeClr val="accent1">
                              <a:lumMod val="50000"/>
                            </a:schemeClr>
                          </a:solidFill>
                        </a:rPr>
                        <a:t>resource</a:t>
                      </a:r>
                      <a:endParaRPr lang="fr-FR" sz="3200" dirty="0"/>
                    </a:p>
                  </a:txBody>
                  <a:tcPr anchor="ctr"/>
                </a:tc>
                <a:extLst>
                  <a:ext uri="{0D108BD9-81ED-4DB2-BD59-A6C34878D82A}">
                    <a16:rowId xmlns:a16="http://schemas.microsoft.com/office/drawing/2014/main" val="572128371"/>
                  </a:ext>
                </a:extLst>
              </a:tr>
              <a:tr h="662796">
                <a:tc>
                  <a:txBody>
                    <a:bodyPr/>
                    <a:lstStyle/>
                    <a:p>
                      <a:pPr algn="ctr"/>
                      <a:r>
                        <a:rPr lang="fr-FR" sz="3200" dirty="0">
                          <a:solidFill>
                            <a:srgbClr val="FF0000"/>
                          </a:solidFill>
                        </a:rPr>
                        <a:t>400-499</a:t>
                      </a:r>
                      <a:endParaRPr lang="fr-FR" sz="3200" dirty="0"/>
                    </a:p>
                  </a:txBody>
                  <a:tcPr anchor="ctr"/>
                </a:tc>
                <a:tc>
                  <a:txBody>
                    <a:bodyPr/>
                    <a:lstStyle/>
                    <a:p>
                      <a:r>
                        <a:rPr lang="fr-FR" sz="3200" dirty="0">
                          <a:solidFill>
                            <a:srgbClr val="FF0000"/>
                          </a:solidFill>
                        </a:rPr>
                        <a:t>Client made an </a:t>
                      </a:r>
                      <a:r>
                        <a:rPr lang="fr-FR" sz="3200" dirty="0" err="1">
                          <a:solidFill>
                            <a:srgbClr val="FF0000"/>
                          </a:solidFill>
                        </a:rPr>
                        <a:t>error</a:t>
                      </a:r>
                      <a:r>
                        <a:rPr lang="fr-FR" sz="3200" dirty="0">
                          <a:solidFill>
                            <a:srgbClr val="FF0000"/>
                          </a:solidFill>
                        </a:rPr>
                        <a:t> </a:t>
                      </a:r>
                      <a:r>
                        <a:rPr lang="fr-FR" sz="3200" dirty="0" err="1">
                          <a:solidFill>
                            <a:srgbClr val="FF0000"/>
                          </a:solidFill>
                        </a:rPr>
                        <a:t>that</a:t>
                      </a:r>
                      <a:r>
                        <a:rPr lang="fr-FR" sz="3200" dirty="0">
                          <a:solidFill>
                            <a:srgbClr val="FF0000"/>
                          </a:solidFill>
                        </a:rPr>
                        <a:t> </a:t>
                      </a:r>
                      <a:r>
                        <a:rPr lang="fr-FR" sz="3200" dirty="0" err="1">
                          <a:solidFill>
                            <a:srgbClr val="FF0000"/>
                          </a:solidFill>
                        </a:rPr>
                        <a:t>should</a:t>
                      </a:r>
                      <a:r>
                        <a:rPr lang="fr-FR" sz="3200" dirty="0">
                          <a:solidFill>
                            <a:srgbClr val="FF0000"/>
                          </a:solidFill>
                        </a:rPr>
                        <a:t> not </a:t>
                      </a:r>
                      <a:r>
                        <a:rPr lang="fr-FR" sz="3200" dirty="0" err="1">
                          <a:solidFill>
                            <a:srgbClr val="FF0000"/>
                          </a:solidFill>
                        </a:rPr>
                        <a:t>be</a:t>
                      </a:r>
                      <a:r>
                        <a:rPr lang="fr-FR" sz="3200" dirty="0">
                          <a:solidFill>
                            <a:srgbClr val="FF0000"/>
                          </a:solidFill>
                        </a:rPr>
                        <a:t> </a:t>
                      </a:r>
                      <a:r>
                        <a:rPr lang="fr-FR" sz="3200" dirty="0" err="1">
                          <a:solidFill>
                            <a:srgbClr val="FF0000"/>
                          </a:solidFill>
                        </a:rPr>
                        <a:t>repeated</a:t>
                      </a:r>
                      <a:endParaRPr lang="fr-FR" sz="3200" dirty="0"/>
                    </a:p>
                  </a:txBody>
                  <a:tcPr anchor="ctr"/>
                </a:tc>
                <a:extLst>
                  <a:ext uri="{0D108BD9-81ED-4DB2-BD59-A6C34878D82A}">
                    <a16:rowId xmlns:a16="http://schemas.microsoft.com/office/drawing/2014/main" val="1504902492"/>
                  </a:ext>
                </a:extLst>
              </a:tr>
              <a:tr h="1144003">
                <a:tc>
                  <a:txBody>
                    <a:bodyPr/>
                    <a:lstStyle/>
                    <a:p>
                      <a:pPr algn="ctr"/>
                      <a:r>
                        <a:rPr lang="fr-FR" sz="3200" dirty="0">
                          <a:solidFill>
                            <a:schemeClr val="accent2">
                              <a:lumMod val="50000"/>
                            </a:schemeClr>
                          </a:solidFill>
                        </a:rPr>
                        <a:t>500-599</a:t>
                      </a:r>
                      <a:endParaRPr lang="fr-FR" sz="3200" dirty="0"/>
                    </a:p>
                  </a:txBody>
                  <a:tcPr anchor="ctr"/>
                </a:tc>
                <a:tc>
                  <a:txBody>
                    <a:bodyPr/>
                    <a:lstStyle/>
                    <a:p>
                      <a:r>
                        <a:rPr lang="fr-FR" sz="3200" dirty="0">
                          <a:solidFill>
                            <a:schemeClr val="accent2">
                              <a:lumMod val="50000"/>
                            </a:schemeClr>
                          </a:solidFill>
                        </a:rPr>
                        <a:t>Server </a:t>
                      </a:r>
                      <a:r>
                        <a:rPr lang="fr-FR" sz="3200" dirty="0" err="1">
                          <a:solidFill>
                            <a:schemeClr val="accent2">
                              <a:lumMod val="50000"/>
                            </a:schemeClr>
                          </a:solidFill>
                        </a:rPr>
                        <a:t>encountered</a:t>
                      </a:r>
                      <a:r>
                        <a:rPr lang="fr-FR" sz="3200" dirty="0">
                          <a:solidFill>
                            <a:schemeClr val="accent2">
                              <a:lumMod val="50000"/>
                            </a:schemeClr>
                          </a:solidFill>
                        </a:rPr>
                        <a:t> an </a:t>
                      </a:r>
                      <a:r>
                        <a:rPr lang="fr-FR" sz="3200" dirty="0" err="1">
                          <a:solidFill>
                            <a:schemeClr val="accent2">
                              <a:lumMod val="50000"/>
                            </a:schemeClr>
                          </a:solidFill>
                        </a:rPr>
                        <a:t>error</a:t>
                      </a:r>
                      <a:r>
                        <a:rPr lang="fr-FR" sz="3200" dirty="0">
                          <a:solidFill>
                            <a:schemeClr val="accent2">
                              <a:lumMod val="50000"/>
                            </a:schemeClr>
                          </a:solidFill>
                        </a:rPr>
                        <a:t>, but </a:t>
                      </a:r>
                      <a:r>
                        <a:rPr lang="fr-FR" sz="3200" dirty="0" err="1">
                          <a:solidFill>
                            <a:schemeClr val="accent2">
                              <a:lumMod val="50000"/>
                            </a:schemeClr>
                          </a:solidFill>
                        </a:rPr>
                        <a:t>that</a:t>
                      </a:r>
                      <a:r>
                        <a:rPr lang="fr-FR" sz="3200" dirty="0">
                          <a:solidFill>
                            <a:schemeClr val="accent2">
                              <a:lumMod val="50000"/>
                            </a:schemeClr>
                          </a:solidFill>
                        </a:rPr>
                        <a:t> client </a:t>
                      </a:r>
                      <a:r>
                        <a:rPr lang="fr-FR" sz="3200" dirty="0" err="1">
                          <a:solidFill>
                            <a:schemeClr val="accent2">
                              <a:lumMod val="50000"/>
                            </a:schemeClr>
                          </a:solidFill>
                        </a:rPr>
                        <a:t>may</a:t>
                      </a:r>
                      <a:r>
                        <a:rPr lang="fr-FR" sz="3200" dirty="0">
                          <a:solidFill>
                            <a:schemeClr val="accent2">
                              <a:lumMod val="50000"/>
                            </a:schemeClr>
                          </a:solidFill>
                        </a:rPr>
                        <a:t> </a:t>
                      </a:r>
                      <a:r>
                        <a:rPr lang="fr-FR" sz="3200" dirty="0" err="1">
                          <a:solidFill>
                            <a:schemeClr val="accent2">
                              <a:lumMod val="50000"/>
                            </a:schemeClr>
                          </a:solidFill>
                        </a:rPr>
                        <a:t>get</a:t>
                      </a:r>
                      <a:r>
                        <a:rPr lang="fr-FR" sz="3200" dirty="0">
                          <a:solidFill>
                            <a:schemeClr val="accent2">
                              <a:lumMod val="50000"/>
                            </a:schemeClr>
                          </a:solidFill>
                        </a:rPr>
                        <a:t> a </a:t>
                      </a:r>
                      <a:r>
                        <a:rPr lang="fr-FR" sz="3200" dirty="0" err="1">
                          <a:solidFill>
                            <a:schemeClr val="accent2">
                              <a:lumMod val="50000"/>
                            </a:schemeClr>
                          </a:solidFill>
                        </a:rPr>
                        <a:t>better</a:t>
                      </a:r>
                      <a:r>
                        <a:rPr lang="fr-FR" sz="3200" dirty="0">
                          <a:solidFill>
                            <a:schemeClr val="accent2">
                              <a:lumMod val="50000"/>
                            </a:schemeClr>
                          </a:solidFill>
                        </a:rPr>
                        <a:t> </a:t>
                      </a:r>
                      <a:r>
                        <a:rPr lang="fr-FR" sz="3200" dirty="0" err="1">
                          <a:solidFill>
                            <a:schemeClr val="accent2">
                              <a:lumMod val="50000"/>
                            </a:schemeClr>
                          </a:solidFill>
                        </a:rPr>
                        <a:t>response</a:t>
                      </a:r>
                      <a:r>
                        <a:rPr lang="fr-FR" sz="3200" dirty="0">
                          <a:solidFill>
                            <a:schemeClr val="accent2">
                              <a:lumMod val="50000"/>
                            </a:schemeClr>
                          </a:solidFill>
                        </a:rPr>
                        <a:t> </a:t>
                      </a:r>
                      <a:r>
                        <a:rPr lang="fr-FR" sz="3200" dirty="0" err="1">
                          <a:solidFill>
                            <a:schemeClr val="accent2">
                              <a:lumMod val="50000"/>
                            </a:schemeClr>
                          </a:solidFill>
                        </a:rPr>
                        <a:t>later</a:t>
                      </a:r>
                      <a:endParaRPr lang="fr-FR" sz="3200" dirty="0"/>
                    </a:p>
                  </a:txBody>
                  <a:tcPr anchor="ctr"/>
                </a:tc>
                <a:extLst>
                  <a:ext uri="{0D108BD9-81ED-4DB2-BD59-A6C34878D82A}">
                    <a16:rowId xmlns:a16="http://schemas.microsoft.com/office/drawing/2014/main" val="2891344851"/>
                  </a:ext>
                </a:extLst>
              </a:tr>
            </a:tbl>
          </a:graphicData>
        </a:graphic>
      </p:graphicFrame>
    </p:spTree>
    <p:extLst>
      <p:ext uri="{BB962C8B-B14F-4D97-AF65-F5344CB8AC3E}">
        <p14:creationId xmlns:p14="http://schemas.microsoft.com/office/powerpoint/2010/main" val="1221794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6A4CF5C5-6F26-47DB-A8EF-146F2F943BBB}"/>
              </a:ext>
            </a:extLst>
          </p:cNvPr>
          <p:cNvGraphicFramePr>
            <a:graphicFrameLocks noGrp="1"/>
          </p:cNvGraphicFramePr>
          <p:nvPr>
            <p:extLst>
              <p:ext uri="{D42A27DB-BD31-4B8C-83A1-F6EECF244321}">
                <p14:modId xmlns:p14="http://schemas.microsoft.com/office/powerpoint/2010/main" val="4237065909"/>
              </p:ext>
            </p:extLst>
          </p:nvPr>
        </p:nvGraphicFramePr>
        <p:xfrm>
          <a:off x="0" y="0"/>
          <a:ext cx="12192000" cy="6243644"/>
        </p:xfrm>
        <a:graphic>
          <a:graphicData uri="http://schemas.openxmlformats.org/drawingml/2006/table">
            <a:tbl>
              <a:tblPr firstRow="1" bandRow="1">
                <a:tableStyleId>{69012ECD-51FC-41F1-AA8D-1B2483CD663E}</a:tableStyleId>
              </a:tblPr>
              <a:tblGrid>
                <a:gridCol w="1314450">
                  <a:extLst>
                    <a:ext uri="{9D8B030D-6E8A-4147-A177-3AD203B41FA5}">
                      <a16:colId xmlns:a16="http://schemas.microsoft.com/office/drawing/2014/main" val="459327303"/>
                    </a:ext>
                  </a:extLst>
                </a:gridCol>
                <a:gridCol w="2600325">
                  <a:extLst>
                    <a:ext uri="{9D8B030D-6E8A-4147-A177-3AD203B41FA5}">
                      <a16:colId xmlns:a16="http://schemas.microsoft.com/office/drawing/2014/main" val="1169688902"/>
                    </a:ext>
                  </a:extLst>
                </a:gridCol>
                <a:gridCol w="8277225">
                  <a:extLst>
                    <a:ext uri="{9D8B030D-6E8A-4147-A177-3AD203B41FA5}">
                      <a16:colId xmlns:a16="http://schemas.microsoft.com/office/drawing/2014/main" val="101586617"/>
                    </a:ext>
                  </a:extLst>
                </a:gridCol>
              </a:tblGrid>
              <a:tr h="387768">
                <a:tc>
                  <a:txBody>
                    <a:bodyPr/>
                    <a:lstStyle/>
                    <a:p>
                      <a:pPr algn="ctr"/>
                      <a:r>
                        <a:rPr lang="fr-FR" sz="1800" dirty="0"/>
                        <a:t>HTTP CODE</a:t>
                      </a:r>
                    </a:p>
                  </a:txBody>
                  <a:tcPr/>
                </a:tc>
                <a:tc>
                  <a:txBody>
                    <a:bodyPr/>
                    <a:lstStyle/>
                    <a:p>
                      <a:r>
                        <a:rPr lang="fr-FR" sz="1800" dirty="0"/>
                        <a:t>Message</a:t>
                      </a:r>
                    </a:p>
                  </a:txBody>
                  <a:tcPr/>
                </a:tc>
                <a:tc>
                  <a:txBody>
                    <a:bodyPr/>
                    <a:lstStyle/>
                    <a:p>
                      <a:r>
                        <a:rPr lang="fr-FR" sz="1800" dirty="0"/>
                        <a:t>Signification</a:t>
                      </a:r>
                    </a:p>
                  </a:txBody>
                  <a:tcPr/>
                </a:tc>
                <a:extLst>
                  <a:ext uri="{0D108BD9-81ED-4DB2-BD59-A6C34878D82A}">
                    <a16:rowId xmlns:a16="http://schemas.microsoft.com/office/drawing/2014/main" val="143963028"/>
                  </a:ext>
                </a:extLst>
              </a:tr>
              <a:tr h="321896">
                <a:tc>
                  <a:txBody>
                    <a:bodyPr/>
                    <a:lstStyle/>
                    <a:p>
                      <a:pPr algn="ctr"/>
                      <a:r>
                        <a:rPr lang="fr-FR" sz="1800" dirty="0">
                          <a:solidFill>
                            <a:srgbClr val="00B050"/>
                          </a:solidFill>
                          <a:effectLst/>
                        </a:rPr>
                        <a:t>200</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OK</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Succès de réponse pour toutes méthodes sauf la création avec POST.</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842410394"/>
                  </a:ext>
                </a:extLst>
              </a:tr>
              <a:tr h="321896">
                <a:tc>
                  <a:txBody>
                    <a:bodyPr/>
                    <a:lstStyle/>
                    <a:p>
                      <a:pPr algn="ctr"/>
                      <a:r>
                        <a:rPr lang="fr-FR" sz="1800" dirty="0">
                          <a:solidFill>
                            <a:srgbClr val="00B050"/>
                          </a:solidFill>
                          <a:effectLst/>
                        </a:rPr>
                        <a:t>201</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err="1">
                          <a:solidFill>
                            <a:srgbClr val="00B050"/>
                          </a:solidFill>
                          <a:effectLst/>
                        </a:rPr>
                        <a:t>Created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rPr>
                        <a:t>Réponse à un POST qui crée une ressource. </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35147903"/>
                  </a:ext>
                </a:extLst>
              </a:tr>
              <a:tr h="321896">
                <a:tc>
                  <a:txBody>
                    <a:bodyPr/>
                    <a:lstStyle/>
                    <a:p>
                      <a:pPr marL="0" algn="ctr" defTabSz="914400" rtl="0" eaLnBrk="1" latinLnBrk="0" hangingPunct="1"/>
                      <a:r>
                        <a:rPr lang="fr-FR" sz="1800" kern="1200" dirty="0">
                          <a:solidFill>
                            <a:srgbClr val="00B050"/>
                          </a:solidFill>
                          <a:effectLst/>
                        </a:rPr>
                        <a:t>202</a:t>
                      </a:r>
                      <a:endParaRPr lang="fr-FR" sz="1800" kern="1200" dirty="0">
                        <a:solidFill>
                          <a:srgbClr val="00B050"/>
                        </a:solidFill>
                        <a:effectLst/>
                        <a:latin typeface="+mn-lt"/>
                        <a:ea typeface="+mn-ea"/>
                        <a:cs typeface="+mn-cs"/>
                      </a:endParaRPr>
                    </a:p>
                  </a:txBody>
                  <a:tcPr marL="20514" marR="43959" marT="14653" marB="14653" anchor="ctr"/>
                </a:tc>
                <a:tc>
                  <a:txBody>
                    <a:bodyPr/>
                    <a:lstStyle/>
                    <a:p>
                      <a:pPr marL="0" algn="l" defTabSz="914400" rtl="0" eaLnBrk="1" latinLnBrk="0" hangingPunct="1"/>
                      <a:r>
                        <a:rPr lang="fr-FR" sz="1800" kern="1200" dirty="0">
                          <a:solidFill>
                            <a:srgbClr val="00B050"/>
                          </a:solidFill>
                          <a:effectLst/>
                        </a:rPr>
                        <a:t>Accepted</a:t>
                      </a:r>
                      <a:endParaRPr lang="fr-FR" sz="1800" kern="1200" dirty="0">
                        <a:solidFill>
                          <a:srgbClr val="00B050"/>
                        </a:solidFill>
                        <a:effectLst/>
                        <a:latin typeface="+mn-lt"/>
                        <a:ea typeface="+mn-ea"/>
                        <a:cs typeface="+mn-cs"/>
                      </a:endParaRPr>
                    </a:p>
                  </a:txBody>
                  <a:tcPr marL="20514" marR="43959" marT="14653" marB="14653" anchor="ctr"/>
                </a:tc>
                <a:tc>
                  <a:txBody>
                    <a:bodyPr/>
                    <a:lstStyle/>
                    <a:p>
                      <a:pPr algn="l"/>
                      <a:r>
                        <a:rPr lang="fr-FR" sz="1800" dirty="0">
                          <a:solidFill>
                            <a:srgbClr val="00B050"/>
                          </a:solidFill>
                          <a:effectLst/>
                          <a:latin typeface="Merriweather"/>
                        </a:rPr>
                        <a:t>Requête traitée, mais sans garantie de résultat.</a:t>
                      </a:r>
                    </a:p>
                  </a:txBody>
                  <a:tcPr marL="20514" marR="43959" marT="14653" marB="14653" anchor="ctr"/>
                </a:tc>
                <a:extLst>
                  <a:ext uri="{0D108BD9-81ED-4DB2-BD59-A6C34878D82A}">
                    <a16:rowId xmlns:a16="http://schemas.microsoft.com/office/drawing/2014/main" val="601815105"/>
                  </a:ext>
                </a:extLst>
              </a:tr>
              <a:tr h="560323">
                <a:tc>
                  <a:txBody>
                    <a:bodyPr/>
                    <a:lstStyle/>
                    <a:p>
                      <a:pPr algn="ctr"/>
                      <a:r>
                        <a:rPr lang="fr-FR" sz="1800" dirty="0">
                          <a:solidFill>
                            <a:srgbClr val="00B050"/>
                          </a:solidFill>
                          <a:effectLst/>
                        </a:rPr>
                        <a:t>204</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No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Une requête réussie qui ne renvoie aucun contenu (comme un DELETE par exemple).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3275561469"/>
                  </a:ext>
                </a:extLst>
              </a:tr>
              <a:tr h="321896">
                <a:tc>
                  <a:txBody>
                    <a:bodyPr/>
                    <a:lstStyle/>
                    <a:p>
                      <a:pPr algn="ctr"/>
                      <a:r>
                        <a:rPr lang="fr-FR" sz="1800" dirty="0">
                          <a:solidFill>
                            <a:srgbClr val="00B050"/>
                          </a:solidFill>
                          <a:effectLst/>
                        </a:rPr>
                        <a:t>206</a:t>
                      </a:r>
                      <a:endParaRPr lang="fr-FR" sz="1800" dirty="0">
                        <a:solidFill>
                          <a:srgbClr val="00B050"/>
                        </a:solidFill>
                        <a:effectLst/>
                        <a:latin typeface="Merriweather"/>
                      </a:endParaRPr>
                    </a:p>
                  </a:txBody>
                  <a:tcPr marL="20514" marR="43959" marT="14653" marB="14653" anchor="ctr"/>
                </a:tc>
                <a:tc>
                  <a:txBody>
                    <a:bodyPr/>
                    <a:lstStyle/>
                    <a:p>
                      <a:pPr algn="l"/>
                      <a:r>
                        <a:rPr lang="fr-FR" sz="1800" dirty="0">
                          <a:solidFill>
                            <a:srgbClr val="00B050"/>
                          </a:solidFill>
                          <a:effectLst/>
                        </a:rPr>
                        <a:t>Partial Content</a:t>
                      </a:r>
                      <a:endParaRPr lang="fr-FR" sz="1800" dirty="0">
                        <a:solidFill>
                          <a:srgbClr val="00B050"/>
                        </a:solidFill>
                        <a:effectLst/>
                        <a:latin typeface="Merriweather"/>
                      </a:endParaRPr>
                    </a:p>
                  </a:txBody>
                  <a:tcPr marL="20514" marR="43959" marT="14653" marB="14653" anchor="ctr"/>
                </a:tc>
                <a:tc>
                  <a:txBody>
                    <a:bodyPr/>
                    <a:lstStyle/>
                    <a:p>
                      <a:pPr algn="l"/>
                      <a:r>
                        <a:rPr lang="fr-FR" sz="1800" kern="1200" dirty="0">
                          <a:solidFill>
                            <a:srgbClr val="00B050"/>
                          </a:solidFill>
                          <a:effectLst/>
                        </a:rPr>
                        <a:t>Une partie seulement de la ressource a été transmise.</a:t>
                      </a:r>
                      <a:endParaRPr lang="fr-FR" sz="1800" dirty="0">
                        <a:solidFill>
                          <a:srgbClr val="00B050"/>
                        </a:solidFill>
                        <a:effectLst/>
                        <a:latin typeface="Merriweather"/>
                      </a:endParaRPr>
                    </a:p>
                  </a:txBody>
                  <a:tcPr marL="20514" marR="43959" marT="14653" marB="14653" anchor="ctr"/>
                </a:tc>
                <a:extLst>
                  <a:ext uri="{0D108BD9-81ED-4DB2-BD59-A6C34878D82A}">
                    <a16:rowId xmlns:a16="http://schemas.microsoft.com/office/drawing/2014/main" val="2409991766"/>
                  </a:ext>
                </a:extLst>
              </a:tr>
              <a:tr h="321896">
                <a:tc>
                  <a:txBody>
                    <a:bodyPr/>
                    <a:lstStyle/>
                    <a:p>
                      <a:pPr algn="ctr"/>
                      <a:r>
                        <a:rPr lang="fr-FR" sz="1800" dirty="0">
                          <a:solidFill>
                            <a:schemeClr val="accent1">
                              <a:lumMod val="50000"/>
                            </a:schemeClr>
                          </a:solidFill>
                          <a:effectLst/>
                        </a:rPr>
                        <a:t>301</a:t>
                      </a:r>
                      <a:endParaRPr lang="fr-FR" sz="1800" dirty="0">
                        <a:solidFill>
                          <a:schemeClr val="accent1">
                            <a:lumMod val="50000"/>
                          </a:schemeClr>
                        </a:solidFill>
                        <a:effectLst/>
                        <a:latin typeface="Merriweather"/>
                      </a:endParaRPr>
                    </a:p>
                  </a:txBody>
                  <a:tcPr marL="20514" marR="43959" marT="14653" marB="14653" anchor="ctr"/>
                </a:tc>
                <a:tc>
                  <a:txBody>
                    <a:bodyPr/>
                    <a:lstStyle/>
                    <a:p>
                      <a:pPr marL="0" algn="l" defTabSz="914400" rtl="0" eaLnBrk="1" latinLnBrk="0" hangingPunct="1"/>
                      <a:r>
                        <a:rPr lang="fr-FR" sz="1800" kern="1200" dirty="0" err="1">
                          <a:solidFill>
                            <a:schemeClr val="accent1">
                              <a:lumMod val="50000"/>
                            </a:schemeClr>
                          </a:solidFill>
                          <a:effectLst/>
                        </a:rPr>
                        <a:t>Moved</a:t>
                      </a:r>
                      <a:r>
                        <a:rPr lang="fr-FR" sz="1800" kern="1200" dirty="0">
                          <a:solidFill>
                            <a:schemeClr val="accent1">
                              <a:lumMod val="50000"/>
                            </a:schemeClr>
                          </a:solidFill>
                          <a:effectLst/>
                        </a:rPr>
                        <a:t> </a:t>
                      </a:r>
                      <a:r>
                        <a:rPr lang="fr-FR" sz="1800" kern="1200" dirty="0" err="1">
                          <a:solidFill>
                            <a:schemeClr val="accent1">
                              <a:lumMod val="50000"/>
                            </a:schemeClr>
                          </a:solidFill>
                          <a:effectLst/>
                        </a:rPr>
                        <a:t>Permanently</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permanente.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186388401"/>
                  </a:ext>
                </a:extLst>
              </a:tr>
              <a:tr h="321896">
                <a:tc>
                  <a:txBody>
                    <a:bodyPr/>
                    <a:lstStyle/>
                    <a:p>
                      <a:pPr algn="ctr"/>
                      <a:r>
                        <a:rPr lang="fr-FR" sz="1800" dirty="0">
                          <a:solidFill>
                            <a:schemeClr val="accent1">
                              <a:lumMod val="50000"/>
                            </a:schemeClr>
                          </a:solidFill>
                          <a:effectLst/>
                        </a:rPr>
                        <a:t>302</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kern="1200" dirty="0" err="1">
                          <a:solidFill>
                            <a:schemeClr val="accent1">
                              <a:lumMod val="50000"/>
                            </a:schemeClr>
                          </a:solidFill>
                          <a:effectLst/>
                        </a:rPr>
                        <a:t>Found</a:t>
                      </a:r>
                      <a:endParaRPr lang="fr-FR" sz="1800" kern="1200" dirty="0">
                        <a:solidFill>
                          <a:schemeClr val="accent1">
                            <a:lumMod val="50000"/>
                          </a:schemeClr>
                        </a:solidFill>
                        <a:effectLst/>
                        <a:latin typeface="+mn-lt"/>
                        <a:ea typeface="+mn-ea"/>
                        <a:cs typeface="+mn-cs"/>
                      </a:endParaRPr>
                    </a:p>
                  </a:txBody>
                  <a:tcPr marL="20514" marR="43959" marT="14653" marB="14653" anchor="ctr"/>
                </a:tc>
                <a:tc>
                  <a:txBody>
                    <a:bodyPr/>
                    <a:lstStyle/>
                    <a:p>
                      <a:pPr algn="l"/>
                      <a:r>
                        <a:rPr lang="fr-FR" sz="1800" kern="1200" dirty="0">
                          <a:solidFill>
                            <a:schemeClr val="accent1">
                              <a:lumMod val="50000"/>
                            </a:schemeClr>
                          </a:solidFill>
                          <a:effectLst/>
                        </a:rPr>
                        <a:t>Document déplacé de façon temporaire.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3719879564"/>
                  </a:ext>
                </a:extLst>
              </a:tr>
              <a:tr h="321896">
                <a:tc>
                  <a:txBody>
                    <a:bodyPr/>
                    <a:lstStyle/>
                    <a:p>
                      <a:pPr algn="ctr"/>
                      <a:r>
                        <a:rPr lang="fr-FR" sz="1800" dirty="0">
                          <a:solidFill>
                            <a:schemeClr val="accent1">
                              <a:lumMod val="50000"/>
                            </a:schemeClr>
                          </a:solidFill>
                          <a:effectLst/>
                        </a:rPr>
                        <a:t>304</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Not </a:t>
                      </a:r>
                      <a:r>
                        <a:rPr lang="fr-FR" sz="1800" dirty="0" err="1">
                          <a:solidFill>
                            <a:schemeClr val="accent1">
                              <a:lumMod val="50000"/>
                            </a:schemeClr>
                          </a:solidFill>
                          <a:effectLst/>
                        </a:rPr>
                        <a:t>Modified</a:t>
                      </a:r>
                      <a:endParaRPr lang="fr-FR" sz="1800" dirty="0">
                        <a:solidFill>
                          <a:schemeClr val="accent1">
                            <a:lumMod val="50000"/>
                          </a:schemeClr>
                        </a:solidFill>
                        <a:effectLst/>
                        <a:latin typeface="Merriweather"/>
                      </a:endParaRPr>
                    </a:p>
                  </a:txBody>
                  <a:tcPr marL="20514" marR="43959" marT="14653" marB="14653" anchor="ctr"/>
                </a:tc>
                <a:tc>
                  <a:txBody>
                    <a:bodyPr/>
                    <a:lstStyle/>
                    <a:p>
                      <a:pPr algn="l"/>
                      <a:r>
                        <a:rPr lang="fr-FR" sz="1800" dirty="0">
                          <a:solidFill>
                            <a:schemeClr val="accent1">
                              <a:lumMod val="50000"/>
                            </a:schemeClr>
                          </a:solidFill>
                          <a:effectLst/>
                        </a:rPr>
                        <a:t>Utilisé avec la gestion d'un cache.</a:t>
                      </a:r>
                      <a:endParaRPr lang="fr-FR" sz="1800" dirty="0">
                        <a:solidFill>
                          <a:schemeClr val="accent1">
                            <a:lumMod val="50000"/>
                          </a:schemeClr>
                        </a:solidFill>
                        <a:effectLst/>
                        <a:latin typeface="Merriweather"/>
                      </a:endParaRPr>
                    </a:p>
                  </a:txBody>
                  <a:tcPr marL="20514" marR="43959" marT="14653" marB="14653" anchor="ctr"/>
                </a:tc>
                <a:extLst>
                  <a:ext uri="{0D108BD9-81ED-4DB2-BD59-A6C34878D82A}">
                    <a16:rowId xmlns:a16="http://schemas.microsoft.com/office/drawing/2014/main" val="2030070504"/>
                  </a:ext>
                </a:extLst>
              </a:tr>
              <a:tr h="612722">
                <a:tc>
                  <a:txBody>
                    <a:bodyPr/>
                    <a:lstStyle/>
                    <a:p>
                      <a:pPr algn="ctr"/>
                      <a:r>
                        <a:rPr lang="fr-FR" sz="1800" dirty="0">
                          <a:solidFill>
                            <a:srgbClr val="FF0000"/>
                          </a:solidFill>
                          <a:effectLst/>
                        </a:rPr>
                        <a:t>400</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Bad </a:t>
                      </a:r>
                      <a:r>
                        <a:rPr lang="fr-FR" sz="1800" dirty="0" err="1">
                          <a:solidFill>
                            <a:srgbClr val="FF0000"/>
                          </a:solidFill>
                          <a:effectLst/>
                        </a:rPr>
                        <a:t>Request</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requête a échouée car le contenu ne peut pas être compris (un contenu qui ne peut être </a:t>
                      </a:r>
                      <a:r>
                        <a:rPr lang="fr-FR" sz="1800" dirty="0" err="1">
                          <a:solidFill>
                            <a:srgbClr val="FF0000"/>
                          </a:solidFill>
                          <a:effectLst/>
                        </a:rPr>
                        <a:t>parsé</a:t>
                      </a:r>
                      <a:r>
                        <a:rPr lang="fr-FR" sz="1800" dirty="0">
                          <a:solidFill>
                            <a:srgbClr val="FF0000"/>
                          </a:solidFill>
                          <a:effectLst/>
                        </a:rPr>
                        <a:t> par exemple).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097332530"/>
                  </a:ext>
                </a:extLst>
              </a:tr>
              <a:tr h="612722">
                <a:tc>
                  <a:txBody>
                    <a:bodyPr/>
                    <a:lstStyle/>
                    <a:p>
                      <a:pPr algn="ctr"/>
                      <a:r>
                        <a:rPr lang="fr-FR" sz="1800" dirty="0">
                          <a:solidFill>
                            <a:srgbClr val="FF0000"/>
                          </a:solidFill>
                          <a:effectLst/>
                        </a:rPr>
                        <a:t>401</a:t>
                      </a:r>
                      <a:endParaRPr lang="fr-FR" sz="1800" dirty="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Unauthorized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Lorsqu'une authentification a échouée. Utile pour afficher une popup quand l'authentification se fait par un navigateur.</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2838736547"/>
                  </a:ext>
                </a:extLst>
              </a:tr>
              <a:tr h="560323">
                <a:tc>
                  <a:txBody>
                    <a:bodyPr/>
                    <a:lstStyle/>
                    <a:p>
                      <a:pPr algn="ctr"/>
                      <a:r>
                        <a:rPr lang="fr-FR" sz="1800">
                          <a:solidFill>
                            <a:srgbClr val="FF0000"/>
                          </a:solidFill>
                          <a:effectLst/>
                        </a:rPr>
                        <a:t>403</a:t>
                      </a:r>
                      <a:endParaRPr lang="fr-FR" sz="1800">
                        <a:solidFill>
                          <a:srgbClr val="FF0000"/>
                        </a:solidFill>
                        <a:effectLst/>
                        <a:latin typeface="Merriweather"/>
                      </a:endParaRPr>
                    </a:p>
                  </a:txBody>
                  <a:tcPr marL="20514" marR="43959" marT="14653" marB="14653" anchor="ctr"/>
                </a:tc>
                <a:tc>
                  <a:txBody>
                    <a:bodyPr/>
                    <a:lstStyle/>
                    <a:p>
                      <a:pPr algn="l"/>
                      <a:r>
                        <a:rPr lang="fr-FR" sz="1800" dirty="0" err="1">
                          <a:solidFill>
                            <a:srgbClr val="FF0000"/>
                          </a:solidFill>
                          <a:effectLst/>
                        </a:rPr>
                        <a:t>Forbidden</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L'authentification est correcte mais l'utilisateur ne peut pas accéder à la ressource.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3492663885"/>
                  </a:ext>
                </a:extLst>
              </a:tr>
              <a:tr h="321896">
                <a:tc>
                  <a:txBody>
                    <a:bodyPr/>
                    <a:lstStyle/>
                    <a:p>
                      <a:pPr algn="ctr"/>
                      <a:r>
                        <a:rPr lang="fr-FR" sz="1800" dirty="0">
                          <a:solidFill>
                            <a:srgbClr val="FF0000"/>
                          </a:solidFill>
                          <a:effectLst/>
                        </a:rPr>
                        <a:t>404</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Not </a:t>
                      </a:r>
                      <a:r>
                        <a:rPr lang="fr-FR" sz="1800" dirty="0" err="1">
                          <a:solidFill>
                            <a:srgbClr val="FF0000"/>
                          </a:solidFill>
                          <a:effectLst/>
                        </a:rPr>
                        <a:t>Found</a:t>
                      </a:r>
                      <a:endParaRPr lang="fr-FR" sz="1800" dirty="0">
                        <a:solidFill>
                          <a:srgbClr val="FF0000"/>
                        </a:solidFill>
                        <a:effectLst/>
                        <a:latin typeface="Merriweather"/>
                      </a:endParaRPr>
                    </a:p>
                  </a:txBody>
                  <a:tcPr marL="20514" marR="43959" marT="14653" marB="14653" anchor="ctr"/>
                </a:tc>
                <a:tc>
                  <a:txBody>
                    <a:bodyPr/>
                    <a:lstStyle/>
                    <a:p>
                      <a:pPr algn="l"/>
                      <a:r>
                        <a:rPr lang="fr-FR" sz="1800" dirty="0">
                          <a:solidFill>
                            <a:srgbClr val="FF0000"/>
                          </a:solidFill>
                          <a:effectLst/>
                        </a:rPr>
                        <a:t>La ressource n'a pas pu être trouvée.</a:t>
                      </a:r>
                      <a:endParaRPr lang="fr-FR" sz="1800" dirty="0">
                        <a:solidFill>
                          <a:srgbClr val="FF0000"/>
                        </a:solidFill>
                        <a:effectLst/>
                        <a:latin typeface="Merriweather"/>
                      </a:endParaRPr>
                    </a:p>
                  </a:txBody>
                  <a:tcPr marL="20514" marR="43959" marT="14653" marB="14653" anchor="ctr"/>
                </a:tc>
                <a:extLst>
                  <a:ext uri="{0D108BD9-81ED-4DB2-BD59-A6C34878D82A}">
                    <a16:rowId xmlns:a16="http://schemas.microsoft.com/office/drawing/2014/main" val="1995075313"/>
                  </a:ext>
                </a:extLst>
              </a:tr>
              <a:tr h="612722">
                <a:tc>
                  <a:txBody>
                    <a:bodyPr/>
                    <a:lstStyle/>
                    <a:p>
                      <a:pPr algn="ctr"/>
                      <a:r>
                        <a:rPr lang="fr-FR" sz="1800" dirty="0">
                          <a:solidFill>
                            <a:schemeClr val="accent2">
                              <a:lumMod val="50000"/>
                            </a:schemeClr>
                          </a:solidFill>
                          <a:effectLst/>
                        </a:rPr>
                        <a:t>500</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err="1">
                          <a:solidFill>
                            <a:schemeClr val="accent2">
                              <a:lumMod val="50000"/>
                            </a:schemeClr>
                          </a:solidFill>
                          <a:effectLst/>
                        </a:rPr>
                        <a:t>Internal</a:t>
                      </a:r>
                      <a:r>
                        <a:rPr lang="fr-FR" sz="1800" dirty="0">
                          <a:solidFill>
                            <a:schemeClr val="accent2">
                              <a:lumMod val="50000"/>
                            </a:schemeClr>
                          </a:solidFill>
                          <a:effectLst/>
                        </a:rPr>
                        <a:t> </a:t>
                      </a:r>
                      <a:r>
                        <a:rPr lang="fr-FR" sz="1800" dirty="0" err="1">
                          <a:solidFill>
                            <a:schemeClr val="accent2">
                              <a:lumMod val="50000"/>
                            </a:schemeClr>
                          </a:solidFill>
                          <a:effectLst/>
                        </a:rPr>
                        <a:t>Error</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Un message générique pour indiquer qu'il y a eu un problème mais qu'il ne vient pas de l'utilisateur.</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2631791657"/>
                  </a:ext>
                </a:extLst>
              </a:tr>
              <a:tr h="321896">
                <a:tc>
                  <a:txBody>
                    <a:bodyPr/>
                    <a:lstStyle/>
                    <a:p>
                      <a:pPr algn="ctr"/>
                      <a:r>
                        <a:rPr lang="fr-FR" sz="1800" dirty="0">
                          <a:solidFill>
                            <a:schemeClr val="accent2">
                              <a:lumMod val="50000"/>
                            </a:schemeClr>
                          </a:solidFill>
                          <a:effectLst/>
                        </a:rPr>
                        <a:t>503</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Service </a:t>
                      </a:r>
                      <a:r>
                        <a:rPr lang="fr-FR" sz="1800" dirty="0" err="1">
                          <a:solidFill>
                            <a:schemeClr val="accent2">
                              <a:lumMod val="50000"/>
                            </a:schemeClr>
                          </a:solidFill>
                          <a:effectLst/>
                        </a:rPr>
                        <a:t>Unavailable</a:t>
                      </a:r>
                      <a:endParaRPr lang="fr-FR" sz="1800" dirty="0">
                        <a:solidFill>
                          <a:schemeClr val="accent2">
                            <a:lumMod val="50000"/>
                          </a:schemeClr>
                        </a:solidFill>
                        <a:effectLst/>
                        <a:latin typeface="Merriweather"/>
                      </a:endParaRPr>
                    </a:p>
                  </a:txBody>
                  <a:tcPr marL="20514" marR="43959" marT="14653" marB="14653" anchor="ctr"/>
                </a:tc>
                <a:tc>
                  <a:txBody>
                    <a:bodyPr/>
                    <a:lstStyle/>
                    <a:p>
                      <a:pPr algn="l"/>
                      <a:r>
                        <a:rPr lang="fr-FR" sz="1800" dirty="0">
                          <a:solidFill>
                            <a:schemeClr val="accent2">
                              <a:lumMod val="50000"/>
                            </a:schemeClr>
                          </a:solidFill>
                          <a:effectLst/>
                        </a:rPr>
                        <a:t>Le service est down ou en maintenance. Statu temporaire, en général.</a:t>
                      </a:r>
                      <a:endParaRPr lang="fr-FR" sz="1800" dirty="0">
                        <a:solidFill>
                          <a:schemeClr val="accent2">
                            <a:lumMod val="50000"/>
                          </a:schemeClr>
                        </a:solidFill>
                        <a:effectLst/>
                        <a:latin typeface="Merriweather"/>
                      </a:endParaRPr>
                    </a:p>
                  </a:txBody>
                  <a:tcPr marL="20514" marR="43959" marT="14653" marB="14653" anchor="ctr"/>
                </a:tc>
                <a:extLst>
                  <a:ext uri="{0D108BD9-81ED-4DB2-BD59-A6C34878D82A}">
                    <a16:rowId xmlns:a16="http://schemas.microsoft.com/office/drawing/2014/main" val="3171731030"/>
                  </a:ext>
                </a:extLst>
              </a:tr>
            </a:tbl>
          </a:graphicData>
        </a:graphic>
      </p:graphicFrame>
      <p:sp>
        <p:nvSpPr>
          <p:cNvPr id="5" name="Rectangle 4">
            <a:extLst>
              <a:ext uri="{FF2B5EF4-FFF2-40B4-BE49-F238E27FC236}">
                <a16:creationId xmlns:a16="http://schemas.microsoft.com/office/drawing/2014/main" id="{EA476CA6-B87E-4154-819C-8060423C79F7}"/>
              </a:ext>
            </a:extLst>
          </p:cNvPr>
          <p:cNvSpPr/>
          <p:nvPr/>
        </p:nvSpPr>
        <p:spPr>
          <a:xfrm>
            <a:off x="0" y="6534834"/>
            <a:ext cx="5937368" cy="646331"/>
          </a:xfrm>
          <a:prstGeom prst="rect">
            <a:avLst/>
          </a:prstGeom>
        </p:spPr>
        <p:txBody>
          <a:bodyPr wrap="square">
            <a:spAutoFit/>
          </a:bodyPr>
          <a:lstStyle/>
          <a:p>
            <a:r>
              <a:rPr lang="fr-FR" dirty="0">
                <a:hlinkClick r:id="rId2"/>
              </a:rPr>
              <a:t>https://fr.wikipedia.org/wiki/Liste_des_codes_HTTP</a:t>
            </a:r>
            <a:endParaRPr lang="fr-FR" dirty="0"/>
          </a:p>
          <a:p>
            <a:endParaRPr lang="fr-FR" dirty="0"/>
          </a:p>
        </p:txBody>
      </p:sp>
    </p:spTree>
    <p:extLst>
      <p:ext uri="{BB962C8B-B14F-4D97-AF65-F5344CB8AC3E}">
        <p14:creationId xmlns:p14="http://schemas.microsoft.com/office/powerpoint/2010/main" val="356113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23204"/>
            <a:ext cx="10515600" cy="1325563"/>
          </a:xfrm>
        </p:spPr>
        <p:txBody>
          <a:bodyPr/>
          <a:lstStyle/>
          <a:p>
            <a:r>
              <a:rPr lang="fr-FR" dirty="0"/>
              <a:t>Les verbes/méthodes HTTP 1.1</a:t>
            </a:r>
          </a:p>
        </p:txBody>
      </p:sp>
      <p:sp>
        <p:nvSpPr>
          <p:cNvPr id="4" name="Espace réservé du contenu 3"/>
          <p:cNvSpPr>
            <a:spLocks noGrp="1"/>
          </p:cNvSpPr>
          <p:nvPr>
            <p:ph idx="1"/>
          </p:nvPr>
        </p:nvSpPr>
        <p:spPr>
          <a:xfrm>
            <a:off x="838200" y="1302358"/>
            <a:ext cx="10427208" cy="5281321"/>
          </a:xfrm>
        </p:spPr>
        <p:txBody>
          <a:bodyPr>
            <a:normAutofit fontScale="77500" lnSpcReduction="20000"/>
          </a:bodyPr>
          <a:lstStyle/>
          <a:p>
            <a:r>
              <a:rPr lang="en-US" b="1" dirty="0">
                <a:solidFill>
                  <a:schemeClr val="bg1">
                    <a:lumMod val="75000"/>
                  </a:schemeClr>
                </a:solidFill>
              </a:rPr>
              <a:t>CONNECT</a:t>
            </a:r>
            <a:r>
              <a:rPr lang="en-US" dirty="0">
                <a:solidFill>
                  <a:schemeClr val="bg1">
                    <a:lumMod val="75000"/>
                  </a:schemeClr>
                </a:solidFill>
              </a:rPr>
              <a:t> : The HTTP CONNECT method starts two-way communications with the requested resource. It can be used to open a tunnel.</a:t>
            </a:r>
          </a:p>
          <a:p>
            <a:r>
              <a:rPr lang="en-US" b="1" dirty="0">
                <a:solidFill>
                  <a:schemeClr val="accent1">
                    <a:lumMod val="50000"/>
                  </a:schemeClr>
                </a:solidFill>
              </a:rPr>
              <a:t>DELETE</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accent1">
                    <a:lumMod val="50000"/>
                  </a:schemeClr>
                </a:solidFill>
              </a:rPr>
              <a:t>GET</a:t>
            </a:r>
            <a:r>
              <a:rPr lang="en-US" dirty="0">
                <a:solidFill>
                  <a:schemeClr val="accent1">
                    <a:lumMod val="50000"/>
                  </a:schemeClr>
                </a:solidFill>
              </a:rPr>
              <a:t> : The HTTP GET method requests a representation of the specified resource. Requests using GET should only retrieve data.</a:t>
            </a:r>
          </a:p>
          <a:p>
            <a:r>
              <a:rPr lang="en-US" b="1" dirty="0">
                <a:solidFill>
                  <a:schemeClr val="bg1">
                    <a:lumMod val="75000"/>
                  </a:schemeClr>
                </a:solidFill>
              </a:rPr>
              <a:t>HEAD</a:t>
            </a:r>
            <a:r>
              <a:rPr lang="en-US" dirty="0">
                <a:solidFill>
                  <a:schemeClr val="bg1">
                    <a:lumMod val="75000"/>
                  </a:schemeClr>
                </a:solidFill>
              </a:rPr>
              <a:t> : The HTTP HEAD method requests the headers that are returned if the specified resource would be requested with an HTTP GET method. Such a request can be done before deciding to download a large resource to save bandwidth, for example.</a:t>
            </a:r>
          </a:p>
          <a:p>
            <a:r>
              <a:rPr lang="en-US" b="1" dirty="0">
                <a:solidFill>
                  <a:srgbClr val="92D050"/>
                </a:solidFill>
              </a:rPr>
              <a:t>OPTIONS</a:t>
            </a:r>
            <a:r>
              <a:rPr lang="en-US" dirty="0">
                <a:solidFill>
                  <a:srgbClr val="92D050"/>
                </a:solidFill>
              </a:rPr>
              <a:t> : The HTTP OPTIONS method is used to describe the communication options for the target resource. The client can specify a specific URL for the OPTIONS method, or an asterisk (*) to refer to the entire server.</a:t>
            </a:r>
          </a:p>
          <a:p>
            <a:r>
              <a:rPr lang="en-US" b="1" dirty="0">
                <a:solidFill>
                  <a:schemeClr val="accent1">
                    <a:lumMod val="50000"/>
                  </a:schemeClr>
                </a:solidFill>
              </a:rPr>
              <a:t>PATCH</a:t>
            </a:r>
            <a:r>
              <a:rPr lang="en-US" dirty="0">
                <a:solidFill>
                  <a:schemeClr val="accent1">
                    <a:lumMod val="50000"/>
                  </a:schemeClr>
                </a:solidFill>
              </a:rPr>
              <a:t> : The HTTP PATCH request method applies partial modifications to a resource.</a:t>
            </a:r>
          </a:p>
          <a:p>
            <a:r>
              <a:rPr lang="en-US" b="1" dirty="0">
                <a:solidFill>
                  <a:schemeClr val="accent1">
                    <a:lumMod val="50000"/>
                  </a:schemeClr>
                </a:solidFill>
              </a:rPr>
              <a:t>POST</a:t>
            </a:r>
            <a:r>
              <a:rPr lang="en-US" dirty="0">
                <a:solidFill>
                  <a:schemeClr val="accent1">
                    <a:lumMod val="50000"/>
                  </a:schemeClr>
                </a:solidFill>
              </a:rPr>
              <a:t> : The HTTP POST method sends data to the server. The type of the body of the request is indicated by the Content-Type header.</a:t>
            </a:r>
          </a:p>
          <a:p>
            <a:r>
              <a:rPr lang="en-US" b="1" i="1" dirty="0">
                <a:solidFill>
                  <a:schemeClr val="accent1">
                    <a:lumMod val="50000"/>
                  </a:schemeClr>
                </a:solidFill>
              </a:rPr>
              <a:t>PUT</a:t>
            </a:r>
            <a:r>
              <a:rPr lang="en-US" dirty="0">
                <a:solidFill>
                  <a:schemeClr val="accent1">
                    <a:lumMod val="50000"/>
                  </a:schemeClr>
                </a:solidFill>
              </a:rPr>
              <a:t> : The HTTP PUT request method creates a new resource or replaces a representation of the target resource with the request payload.</a:t>
            </a:r>
          </a:p>
        </p:txBody>
      </p:sp>
      <p:sp>
        <p:nvSpPr>
          <p:cNvPr id="5" name="Rectangle 4">
            <a:extLst>
              <a:ext uri="{FF2B5EF4-FFF2-40B4-BE49-F238E27FC236}">
                <a16:creationId xmlns:a16="http://schemas.microsoft.com/office/drawing/2014/main" id="{DCF2D992-A8D1-48F7-B375-7AD5741102DA}"/>
              </a:ext>
            </a:extLst>
          </p:cNvPr>
          <p:cNvSpPr/>
          <p:nvPr/>
        </p:nvSpPr>
        <p:spPr>
          <a:xfrm>
            <a:off x="0" y="6488668"/>
            <a:ext cx="7591167" cy="369332"/>
          </a:xfrm>
          <a:prstGeom prst="rect">
            <a:avLst/>
          </a:prstGeom>
        </p:spPr>
        <p:txBody>
          <a:bodyPr wrap="square">
            <a:spAutoFit/>
          </a:bodyPr>
          <a:lstStyle/>
          <a:p>
            <a:r>
              <a:rPr lang="fr-FR" dirty="0">
                <a:hlinkClick r:id="rId2"/>
              </a:rPr>
              <a:t>https://developer.mozilla.org/fr/docs/Web/HTTP/M%C3%A9thode</a:t>
            </a:r>
            <a:endParaRPr lang="fr-FR" dirty="0"/>
          </a:p>
        </p:txBody>
      </p:sp>
    </p:spTree>
    <p:extLst>
      <p:ext uri="{BB962C8B-B14F-4D97-AF65-F5344CB8AC3E}">
        <p14:creationId xmlns:p14="http://schemas.microsoft.com/office/powerpoint/2010/main" val="160091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17EE7476-6E28-43C9-A127-A6B138637CBB}"/>
              </a:ext>
            </a:extLst>
          </p:cNvPr>
          <p:cNvSpPr txBox="1">
            <a:spLocks/>
          </p:cNvSpPr>
          <p:nvPr/>
        </p:nvSpPr>
        <p:spPr>
          <a:xfrm>
            <a:off x="838200" y="-2969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dirty="0"/>
              <a:t>Relation entre l'URL et les méthodes HTTP</a:t>
            </a:r>
          </a:p>
        </p:txBody>
      </p:sp>
      <p:graphicFrame>
        <p:nvGraphicFramePr>
          <p:cNvPr id="2" name="Tableau 1">
            <a:extLst>
              <a:ext uri="{FF2B5EF4-FFF2-40B4-BE49-F238E27FC236}">
                <a16:creationId xmlns:a16="http://schemas.microsoft.com/office/drawing/2014/main" id="{A3D0988D-61F1-4890-9398-CCAC090EFB97}"/>
              </a:ext>
            </a:extLst>
          </p:cNvPr>
          <p:cNvGraphicFramePr>
            <a:graphicFrameLocks noGrp="1"/>
          </p:cNvGraphicFramePr>
          <p:nvPr>
            <p:extLst>
              <p:ext uri="{D42A27DB-BD31-4B8C-83A1-F6EECF244321}">
                <p14:modId xmlns:p14="http://schemas.microsoft.com/office/powerpoint/2010/main" val="963254278"/>
              </p:ext>
            </p:extLst>
          </p:nvPr>
        </p:nvGraphicFramePr>
        <p:xfrm>
          <a:off x="0" y="890185"/>
          <a:ext cx="12191999" cy="5260510"/>
        </p:xfrm>
        <a:graphic>
          <a:graphicData uri="http://schemas.openxmlformats.org/drawingml/2006/table">
            <a:tbl>
              <a:tblPr firstRow="1" bandRow="1">
                <a:tableStyleId>{5C22544A-7EE6-4342-B048-85BDC9FD1C3A}</a:tableStyleId>
              </a:tblPr>
              <a:tblGrid>
                <a:gridCol w="2265466">
                  <a:extLst>
                    <a:ext uri="{9D8B030D-6E8A-4147-A177-3AD203B41FA5}">
                      <a16:colId xmlns:a16="http://schemas.microsoft.com/office/drawing/2014/main" val="3710343118"/>
                    </a:ext>
                  </a:extLst>
                </a:gridCol>
                <a:gridCol w="1571373">
                  <a:extLst>
                    <a:ext uri="{9D8B030D-6E8A-4147-A177-3AD203B41FA5}">
                      <a16:colId xmlns:a16="http://schemas.microsoft.com/office/drawing/2014/main" val="3452405017"/>
                    </a:ext>
                  </a:extLst>
                </a:gridCol>
                <a:gridCol w="1763080">
                  <a:extLst>
                    <a:ext uri="{9D8B030D-6E8A-4147-A177-3AD203B41FA5}">
                      <a16:colId xmlns:a16="http://schemas.microsoft.com/office/drawing/2014/main" val="3415175312"/>
                    </a:ext>
                  </a:extLst>
                </a:gridCol>
                <a:gridCol w="2814669">
                  <a:extLst>
                    <a:ext uri="{9D8B030D-6E8A-4147-A177-3AD203B41FA5}">
                      <a16:colId xmlns:a16="http://schemas.microsoft.com/office/drawing/2014/main" val="3155345374"/>
                    </a:ext>
                  </a:extLst>
                </a:gridCol>
                <a:gridCol w="1658281">
                  <a:extLst>
                    <a:ext uri="{9D8B030D-6E8A-4147-A177-3AD203B41FA5}">
                      <a16:colId xmlns:a16="http://schemas.microsoft.com/office/drawing/2014/main" val="1591940648"/>
                    </a:ext>
                  </a:extLst>
                </a:gridCol>
                <a:gridCol w="2119130">
                  <a:extLst>
                    <a:ext uri="{9D8B030D-6E8A-4147-A177-3AD203B41FA5}">
                      <a16:colId xmlns:a16="http://schemas.microsoft.com/office/drawing/2014/main" val="1183257705"/>
                    </a:ext>
                  </a:extLst>
                </a:gridCol>
              </a:tblGrid>
              <a:tr h="409400">
                <a:tc>
                  <a:txBody>
                    <a:bodyPr/>
                    <a:lstStyle/>
                    <a:p>
                      <a:pPr algn="ctr"/>
                      <a:endParaRPr lang="fr-FR" dirty="0"/>
                    </a:p>
                  </a:txBody>
                  <a:tcPr anchor="ctr"/>
                </a:tc>
                <a:tc>
                  <a:txBody>
                    <a:bodyPr/>
                    <a:lstStyle/>
                    <a:p>
                      <a:pPr algn="ctr"/>
                      <a:r>
                        <a:rPr lang="fr-FR" dirty="0"/>
                        <a:t>GET</a:t>
                      </a:r>
                    </a:p>
                  </a:txBody>
                  <a:tcPr anchor="ctr"/>
                </a:tc>
                <a:tc>
                  <a:txBody>
                    <a:bodyPr/>
                    <a:lstStyle/>
                    <a:p>
                      <a:pPr algn="ctr"/>
                      <a:r>
                        <a:rPr lang="fr-FR" dirty="0"/>
                        <a:t>PUT</a:t>
                      </a:r>
                    </a:p>
                  </a:txBody>
                  <a:tcPr anchor="ctr"/>
                </a:tc>
                <a:tc>
                  <a:txBody>
                    <a:bodyPr/>
                    <a:lstStyle/>
                    <a:p>
                      <a:pPr algn="ctr"/>
                      <a:r>
                        <a:rPr lang="fr-FR" dirty="0"/>
                        <a:t>POST</a:t>
                      </a:r>
                    </a:p>
                  </a:txBody>
                  <a:tcPr anchor="ctr"/>
                </a:tc>
                <a:tc>
                  <a:txBody>
                    <a:bodyPr/>
                    <a:lstStyle/>
                    <a:p>
                      <a:pPr algn="ctr"/>
                      <a:r>
                        <a:rPr lang="fr-FR" dirty="0"/>
                        <a:t>PATCH</a:t>
                      </a:r>
                    </a:p>
                  </a:txBody>
                  <a:tcPr anchor="ctr"/>
                </a:tc>
                <a:tc>
                  <a:txBody>
                    <a:bodyPr/>
                    <a:lstStyle/>
                    <a:p>
                      <a:pPr algn="ctr"/>
                      <a:r>
                        <a:rPr lang="fr-FR" dirty="0"/>
                        <a:t>DELETE</a:t>
                      </a:r>
                    </a:p>
                  </a:txBody>
                  <a:tcPr anchor="ctr"/>
                </a:tc>
                <a:extLst>
                  <a:ext uri="{0D108BD9-81ED-4DB2-BD59-A6C34878D82A}">
                    <a16:rowId xmlns:a16="http://schemas.microsoft.com/office/drawing/2014/main" val="641900072"/>
                  </a:ext>
                </a:extLst>
              </a:tr>
              <a:tr h="25236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2"/>
                        </a:rPr>
                        <a:t>http://api.exemple.com/ressources</a:t>
                      </a:r>
                      <a:endParaRPr lang="fr-FR" sz="1800" dirty="0">
                        <a:effectLst/>
                      </a:endParaRPr>
                    </a:p>
                    <a:p>
                      <a:pPr algn="ctr"/>
                      <a:endParaRPr lang="fr-FR" dirty="0"/>
                    </a:p>
                  </a:txBody>
                  <a:tcPr anchor="ctr"/>
                </a:tc>
                <a:tc>
                  <a:txBody>
                    <a:bodyPr/>
                    <a:lstStyle/>
                    <a:p>
                      <a:pPr algn="ctr"/>
                      <a:r>
                        <a:rPr lang="fr-FR" b="1" dirty="0"/>
                        <a:t>Liste</a:t>
                      </a:r>
                      <a:r>
                        <a:rPr lang="fr-FR" dirty="0"/>
                        <a:t> les éléments de la collection</a:t>
                      </a:r>
                    </a:p>
                  </a:txBody>
                  <a:tcPr anchor="ctr"/>
                </a:tc>
                <a:tc>
                  <a:txBody>
                    <a:bodyPr/>
                    <a:lstStyle/>
                    <a:p>
                      <a:pPr algn="ctr"/>
                      <a:r>
                        <a:rPr lang="fr-FR" b="1" dirty="0"/>
                        <a:t>Remplace</a:t>
                      </a:r>
                      <a:r>
                        <a:rPr lang="fr-FR" dirty="0"/>
                        <a:t> la collection entière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Crée</a:t>
                      </a:r>
                      <a:r>
                        <a:rPr lang="fr-FR" sz="1800" dirty="0">
                          <a:effectLst/>
                        </a:rPr>
                        <a:t> une nouvelle entrée dans la collection. L'URI de la nouvelle entrée est assignée automatiquement et est retournée par cette opération dans le http Header « Location ».</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a:t>
                      </a: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toute la collection.</a:t>
                      </a:r>
                    </a:p>
                    <a:p>
                      <a:pPr algn="ctr"/>
                      <a:endParaRPr lang="fr-FR" dirty="0"/>
                    </a:p>
                  </a:txBody>
                  <a:tcPr anchor="ctr"/>
                </a:tc>
                <a:extLst>
                  <a:ext uri="{0D108BD9-81ED-4DB2-BD59-A6C34878D82A}">
                    <a16:rowId xmlns:a16="http://schemas.microsoft.com/office/drawing/2014/main" val="3194569118"/>
                  </a:ext>
                </a:extLst>
              </a:tr>
              <a:tr h="1918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hlinkClick r:id="rId3"/>
                        </a:rPr>
                        <a:t>http://api.exemple.com/ressources/item17</a:t>
                      </a:r>
                      <a:endParaRPr lang="fr-FR" sz="1800" dirty="0">
                        <a:effectLst/>
                      </a:endParaRPr>
                    </a:p>
                    <a:p>
                      <a:pPr algn="ctr"/>
                      <a:endParaRPr lang="fr-FR" dirty="0"/>
                    </a:p>
                  </a:txBody>
                  <a:tcPr anchor="ctr"/>
                </a:tc>
                <a:tc>
                  <a:txBody>
                    <a:bodyPr/>
                    <a:lstStyle/>
                    <a:p>
                      <a:pPr algn="ctr"/>
                      <a:r>
                        <a:rPr lang="fr-FR" b="1" dirty="0"/>
                        <a:t>Récupère</a:t>
                      </a:r>
                      <a:r>
                        <a:rPr lang="fr-FR" dirty="0"/>
                        <a:t> l’ élément</a:t>
                      </a:r>
                    </a:p>
                  </a:txBody>
                  <a:tcPr anchor="ctr"/>
                </a:tc>
                <a:tc>
                  <a:txBody>
                    <a:bodyPr/>
                    <a:lstStyle/>
                    <a:p>
                      <a:pPr algn="ctr"/>
                      <a:r>
                        <a:rPr lang="fr-FR" b="1" dirty="0"/>
                        <a:t>Remplace</a:t>
                      </a:r>
                      <a:r>
                        <a:rPr lang="fr-FR" dirty="0"/>
                        <a:t> le membre adressé de la collection, ou s'il n'existe pas, le </a:t>
                      </a:r>
                      <a:r>
                        <a:rPr lang="fr-FR" b="1" dirty="0"/>
                        <a:t>créer</a:t>
                      </a:r>
                      <a:r>
                        <a:rPr lang="fr-FR" dirty="0"/>
                        <a:t>.</a:t>
                      </a:r>
                    </a:p>
                    <a:p>
                      <a:pPr algn="ctr"/>
                      <a:endParaRPr lang="fr-FR" dirty="0"/>
                    </a:p>
                  </a:txBody>
                  <a:tcPr anchor="ctr"/>
                </a:tc>
                <a:tc>
                  <a:txBody>
                    <a:bodyPr/>
                    <a:lstStyle/>
                    <a:p>
                      <a:pPr algn="ctr"/>
                      <a:r>
                        <a:rPr lang="fr-FR" dirty="0">
                          <a:solidFill>
                            <a:schemeClr val="bg1">
                              <a:lumMod val="65000"/>
                            </a:schemeClr>
                          </a:solidFill>
                        </a:rPr>
                        <a:t>Généralement pas utilisé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Met à jour</a:t>
                      </a:r>
                      <a:r>
                        <a:rPr lang="fr-FR" dirty="0"/>
                        <a:t> des ressources partielles. </a:t>
                      </a:r>
                      <a:endParaRPr lang="fr-FR" sz="1800" dirty="0">
                        <a:effectLst/>
                      </a:endParaRPr>
                    </a:p>
                    <a:p>
                      <a:pPr algn="ctr"/>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dirty="0">
                          <a:effectLst/>
                        </a:rPr>
                        <a:t>Supprime</a:t>
                      </a:r>
                      <a:r>
                        <a:rPr lang="fr-FR" sz="1800" dirty="0">
                          <a:effectLst/>
                        </a:rPr>
                        <a:t> l’élément.</a:t>
                      </a:r>
                    </a:p>
                    <a:p>
                      <a:pPr algn="ctr"/>
                      <a:endParaRPr lang="fr-FR" dirty="0"/>
                    </a:p>
                  </a:txBody>
                  <a:tcPr anchor="ctr"/>
                </a:tc>
                <a:extLst>
                  <a:ext uri="{0D108BD9-81ED-4DB2-BD59-A6C34878D82A}">
                    <a16:rowId xmlns:a16="http://schemas.microsoft.com/office/drawing/2014/main" val="2373433332"/>
                  </a:ext>
                </a:extLst>
              </a:tr>
              <a:tr h="409400">
                <a:tc>
                  <a:txBody>
                    <a:bodyPr/>
                    <a:lstStyle/>
                    <a:p>
                      <a:pPr algn="ctr"/>
                      <a:r>
                        <a:rPr lang="fr-FR" dirty="0"/>
                        <a:t>Equivalent CRUD </a:t>
                      </a:r>
                    </a:p>
                  </a:txBody>
                  <a:tcPr anchor="ctr"/>
                </a:tc>
                <a:tc>
                  <a:txBody>
                    <a:bodyPr/>
                    <a:lstStyle/>
                    <a:p>
                      <a:pPr algn="ctr"/>
                      <a:r>
                        <a:rPr lang="fr-FR" dirty="0"/>
                        <a:t>READ</a:t>
                      </a:r>
                    </a:p>
                  </a:txBody>
                  <a:tcPr anchor="ctr"/>
                </a:tc>
                <a:tc>
                  <a:txBody>
                    <a:bodyPr/>
                    <a:lstStyle/>
                    <a:p>
                      <a:pPr algn="ctr"/>
                      <a:r>
                        <a:rPr lang="fr-FR" dirty="0"/>
                        <a:t>UPDATE/CREATE</a:t>
                      </a:r>
                    </a:p>
                  </a:txBody>
                  <a:tcPr anchor="ctr"/>
                </a:tc>
                <a:tc>
                  <a:txBody>
                    <a:bodyPr/>
                    <a:lstStyle/>
                    <a:p>
                      <a:pPr algn="ctr"/>
                      <a:r>
                        <a:rPr lang="fr-FR" dirty="0"/>
                        <a:t>CREATE</a:t>
                      </a:r>
                    </a:p>
                  </a:txBody>
                  <a:tcPr anchor="ctr"/>
                </a:tc>
                <a:tc>
                  <a:txBody>
                    <a:bodyPr/>
                    <a:lstStyle/>
                    <a:p>
                      <a:pPr algn="ctr"/>
                      <a:r>
                        <a:rPr lang="fr-FR" dirty="0"/>
                        <a:t>UPDATE</a:t>
                      </a:r>
                    </a:p>
                  </a:txBody>
                  <a:tcPr anchor="ctr"/>
                </a:tc>
                <a:tc>
                  <a:txBody>
                    <a:bodyPr/>
                    <a:lstStyle/>
                    <a:p>
                      <a:pPr algn="ctr"/>
                      <a:r>
                        <a:rPr lang="fr-FR" dirty="0"/>
                        <a:t>DELETE</a:t>
                      </a:r>
                    </a:p>
                  </a:txBody>
                  <a:tcPr anchor="ctr"/>
                </a:tc>
                <a:extLst>
                  <a:ext uri="{0D108BD9-81ED-4DB2-BD59-A6C34878D82A}">
                    <a16:rowId xmlns:a16="http://schemas.microsoft.com/office/drawing/2014/main" val="3342353423"/>
                  </a:ext>
                </a:extLst>
              </a:tr>
            </a:tbl>
          </a:graphicData>
        </a:graphic>
      </p:graphicFrame>
      <p:sp>
        <p:nvSpPr>
          <p:cNvPr id="7" name="Rectangle 6">
            <a:extLst>
              <a:ext uri="{FF2B5EF4-FFF2-40B4-BE49-F238E27FC236}">
                <a16:creationId xmlns:a16="http://schemas.microsoft.com/office/drawing/2014/main" id="{E2A589FE-1619-471E-9782-3B0B2571EC64}"/>
              </a:ext>
            </a:extLst>
          </p:cNvPr>
          <p:cNvSpPr/>
          <p:nvPr/>
        </p:nvSpPr>
        <p:spPr>
          <a:xfrm>
            <a:off x="0" y="6461236"/>
            <a:ext cx="5929637" cy="646331"/>
          </a:xfrm>
          <a:prstGeom prst="rect">
            <a:avLst/>
          </a:prstGeom>
        </p:spPr>
        <p:txBody>
          <a:bodyPr wrap="none">
            <a:spAutoFit/>
          </a:bodyPr>
          <a:lstStyle/>
          <a:p>
            <a:r>
              <a:rPr lang="fr-FR" dirty="0">
                <a:hlinkClick r:id="rId4"/>
              </a:rPr>
              <a:t>https://fr.wikipedia.org/wiki/Representational_state_transfer</a:t>
            </a:r>
            <a:endParaRPr lang="fr-FR" dirty="0"/>
          </a:p>
          <a:p>
            <a:endParaRPr lang="fr-FR" dirty="0"/>
          </a:p>
        </p:txBody>
      </p:sp>
    </p:spTree>
    <p:extLst>
      <p:ext uri="{BB962C8B-B14F-4D97-AF65-F5344CB8AC3E}">
        <p14:creationId xmlns:p14="http://schemas.microsoft.com/office/powerpoint/2010/main" val="181024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graphicFrame>
        <p:nvGraphicFramePr>
          <p:cNvPr id="11" name="Tableau 10"/>
          <p:cNvGraphicFramePr>
            <a:graphicFrameLocks noGrp="1"/>
          </p:cNvGraphicFramePr>
          <p:nvPr>
            <p:extLst>
              <p:ext uri="{D42A27DB-BD31-4B8C-83A1-F6EECF244321}">
                <p14:modId xmlns:p14="http://schemas.microsoft.com/office/powerpoint/2010/main" val="2960659518"/>
              </p:ext>
            </p:extLst>
          </p:nvPr>
        </p:nvGraphicFramePr>
        <p:xfrm>
          <a:off x="3659979" y="2739228"/>
          <a:ext cx="2971801" cy="3016991"/>
        </p:xfrm>
        <a:graphic>
          <a:graphicData uri="http://schemas.openxmlformats.org/drawingml/2006/table">
            <a:tbl>
              <a:tblPr>
                <a:tableStyleId>{284E427A-3D55-4303-BF80-6455036E1DE7}</a:tableStyleId>
              </a:tblPr>
              <a:tblGrid>
                <a:gridCol w="2012159">
                  <a:extLst>
                    <a:ext uri="{9D8B030D-6E8A-4147-A177-3AD203B41FA5}">
                      <a16:colId xmlns:a16="http://schemas.microsoft.com/office/drawing/2014/main" val="3264085208"/>
                    </a:ext>
                  </a:extLst>
                </a:gridCol>
                <a:gridCol w="959642">
                  <a:extLst>
                    <a:ext uri="{9D8B030D-6E8A-4147-A177-3AD203B41FA5}">
                      <a16:colId xmlns:a16="http://schemas.microsoft.com/office/drawing/2014/main" val="404041639"/>
                    </a:ext>
                  </a:extLst>
                </a:gridCol>
              </a:tblGrid>
              <a:tr h="416525">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090801482"/>
                  </a:ext>
                </a:extLst>
              </a:tr>
              <a:tr h="685296">
                <a:tc>
                  <a:txBody>
                    <a:bodyPr/>
                    <a:lstStyle/>
                    <a:p>
                      <a:pPr algn="l" fontAlgn="t"/>
                      <a:r>
                        <a:rPr lang="fr-FR" dirty="0" err="1">
                          <a:effectLst/>
                        </a:rPr>
                        <a:t>Successful</a:t>
                      </a:r>
                      <a:r>
                        <a:rPr lang="fr-FR" dirty="0">
                          <a:effectLst/>
                        </a:rPr>
                        <a:t> </a:t>
                      </a:r>
                      <a:r>
                        <a:rPr lang="fr-FR" dirty="0" err="1">
                          <a:effectLst/>
                        </a:rPr>
                        <a:t>response</a:t>
                      </a:r>
                      <a:r>
                        <a:rPr lang="fr-FR" dirty="0">
                          <a:effectLst/>
                        </a:rPr>
                        <a:t> has body</a:t>
                      </a:r>
                      <a:endParaRPr lang="fr-FR" b="1" dirty="0">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44492981"/>
                  </a:ext>
                </a:extLst>
              </a:tr>
              <a:tr h="40995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630656644"/>
                  </a:ext>
                </a:extLst>
              </a:tr>
              <a:tr h="40995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83032147"/>
                  </a:ext>
                </a:extLst>
              </a:tr>
              <a:tr h="40995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1396656525"/>
                  </a:ext>
                </a:extLst>
              </a:tr>
              <a:tr h="685296">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marL="0" algn="l" defTabSz="914400" rtl="0" eaLnBrk="1" fontAlgn="t" latinLnBrk="0" hangingPunct="1"/>
                      <a:r>
                        <a:rPr lang="fr-FR" sz="1800" kern="1200" dirty="0">
                          <a:effectLst/>
                        </a:rPr>
                        <a:t>No</a:t>
                      </a:r>
                      <a:endParaRPr lang="fr-FR" sz="1800" kern="1200" dirty="0">
                        <a:solidFill>
                          <a:schemeClr val="tx1"/>
                        </a:solidFill>
                        <a:effectLst/>
                        <a:latin typeface="+mn-lt"/>
                        <a:ea typeface="+mn-ea"/>
                        <a:cs typeface="+mn-cs"/>
                      </a:endParaRPr>
                    </a:p>
                  </a:txBody>
                  <a:tcPr/>
                </a:tc>
                <a:extLst>
                  <a:ext uri="{0D108BD9-81ED-4DB2-BD59-A6C34878D82A}">
                    <a16:rowId xmlns:a16="http://schemas.microsoft.com/office/drawing/2014/main" val="314315802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4165251364"/>
              </p:ext>
            </p:extLst>
          </p:nvPr>
        </p:nvGraphicFramePr>
        <p:xfrm>
          <a:off x="322654" y="2739227"/>
          <a:ext cx="2934896" cy="3016992"/>
        </p:xfrm>
        <a:graphic>
          <a:graphicData uri="http://schemas.openxmlformats.org/drawingml/2006/table">
            <a:tbl>
              <a:tblPr>
                <a:tableStyleId>{284E427A-3D55-4303-BF80-6455036E1DE7}</a:tableStyleId>
              </a:tblPr>
              <a:tblGrid>
                <a:gridCol w="2063359">
                  <a:extLst>
                    <a:ext uri="{9D8B030D-6E8A-4147-A177-3AD203B41FA5}">
                      <a16:colId xmlns:a16="http://schemas.microsoft.com/office/drawing/2014/main" val="2094983640"/>
                    </a:ext>
                  </a:extLst>
                </a:gridCol>
                <a:gridCol w="871537">
                  <a:extLst>
                    <a:ext uri="{9D8B030D-6E8A-4147-A177-3AD203B41FA5}">
                      <a16:colId xmlns:a16="http://schemas.microsoft.com/office/drawing/2014/main" val="837741131"/>
                    </a:ext>
                  </a:extLst>
                </a:gridCol>
              </a:tblGrid>
              <a:tr h="422778">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4245300873"/>
                  </a:ext>
                </a:extLst>
              </a:tr>
              <a:tr h="422778">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228432072"/>
                  </a:ext>
                </a:extLst>
              </a:tr>
              <a:tr h="422778">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431208651"/>
                  </a:ext>
                </a:extLst>
              </a:tr>
              <a:tr h="422778">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309066415"/>
                  </a:ext>
                </a:extLst>
              </a:tr>
              <a:tr h="422778">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784235582"/>
                  </a:ext>
                </a:extLst>
              </a:tr>
              <a:tr h="422778">
                <a:tc>
                  <a:txBody>
                    <a:bodyPr/>
                    <a:lstStyle/>
                    <a:p>
                      <a:pPr algn="l" fontAlgn="t"/>
                      <a:r>
                        <a:rPr lang="fr-FR" dirty="0" err="1">
                          <a:effectLst/>
                        </a:rPr>
                        <a:t>Allowed</a:t>
                      </a:r>
                      <a:r>
                        <a:rPr lang="fr-FR" dirty="0">
                          <a:effectLst/>
                        </a:rPr>
                        <a:t> in HTML </a:t>
                      </a:r>
                      <a:r>
                        <a:rPr lang="fr-FR" dirty="0" err="1">
                          <a:effectLst/>
                        </a:rPr>
                        <a:t>forms</a:t>
                      </a:r>
                      <a:endParaRPr lang="fr-FR" b="1" dirty="0">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016183241"/>
                  </a:ext>
                </a:extLst>
              </a:tr>
            </a:tbl>
          </a:graphicData>
        </a:graphic>
      </p:graphicFrame>
      <p:sp>
        <p:nvSpPr>
          <p:cNvPr id="14" name="Rectangle 3"/>
          <p:cNvSpPr>
            <a:spLocks noChangeArrowheads="1"/>
          </p:cNvSpPr>
          <p:nvPr/>
        </p:nvSpPr>
        <p:spPr bwMode="auto">
          <a:xfrm>
            <a:off x="280987" y="1684176"/>
            <a:ext cx="2976563"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GET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3659979" y="1569872"/>
            <a:ext cx="2971801" cy="796635"/>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DELETE /file.html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6900859" y="1288950"/>
            <a:ext cx="5010154" cy="3785652"/>
          </a:xfrm>
          <a:prstGeom prst="rect">
            <a:avLst/>
          </a:prstGeom>
        </p:spPr>
        <p:txBody>
          <a:bodyPr wrap="square">
            <a:spAutoFit/>
          </a:bodyPr>
          <a:lstStyle/>
          <a:p>
            <a:r>
              <a:rPr lang="fr-FR" sz="2400" dirty="0">
                <a:solidFill>
                  <a:srgbClr val="222222"/>
                </a:solidFill>
                <a:latin typeface="Arial" panose="020B0604020202020204" pitchFamily="34" charset="0"/>
              </a:rPr>
              <a:t>En </a:t>
            </a:r>
            <a:r>
              <a:rPr lang="fr-FR" sz="2400" dirty="0">
                <a:solidFill>
                  <a:srgbClr val="0B0080"/>
                </a:solidFill>
                <a:latin typeface="Arial" panose="020B0604020202020204" pitchFamily="34" charset="0"/>
                <a:hlinkClick r:id="rId6" tooltip="Mathématiques"/>
              </a:rPr>
              <a:t>mathématiques</a:t>
            </a:r>
            <a:r>
              <a:rPr lang="fr-FR" sz="2400" dirty="0">
                <a:solidFill>
                  <a:srgbClr val="222222"/>
                </a:solidFill>
                <a:latin typeface="Arial" panose="020B0604020202020204" pitchFamily="34" charset="0"/>
              </a:rPr>
              <a:t> et en </a:t>
            </a:r>
            <a:r>
              <a:rPr lang="fr-FR" sz="2400" dirty="0">
                <a:solidFill>
                  <a:srgbClr val="0B0080"/>
                </a:solidFill>
                <a:latin typeface="Arial" panose="020B0604020202020204" pitchFamily="34" charset="0"/>
                <a:hlinkClick r:id="rId7" tooltip="Informatique"/>
              </a:rPr>
              <a:t>informatique</a:t>
            </a:r>
            <a:r>
              <a:rPr lang="fr-FR" sz="2400" dirty="0">
                <a:solidFill>
                  <a:srgbClr val="222222"/>
                </a:solidFill>
                <a:latin typeface="Arial" panose="020B0604020202020204" pitchFamily="34" charset="0"/>
              </a:rPr>
              <a:t>, l'</a:t>
            </a:r>
            <a:r>
              <a:rPr lang="fr-FR" sz="2400" b="1" dirty="0">
                <a:solidFill>
                  <a:srgbClr val="222222"/>
                </a:solidFill>
                <a:latin typeface="Arial" panose="020B0604020202020204" pitchFamily="34" charset="0"/>
              </a:rPr>
              <a:t>idempotence</a:t>
            </a:r>
            <a:r>
              <a:rPr lang="fr-FR" sz="2400" dirty="0">
                <a:solidFill>
                  <a:srgbClr val="222222"/>
                </a:solidFill>
                <a:latin typeface="Arial" panose="020B0604020202020204" pitchFamily="34" charset="0"/>
              </a:rPr>
              <a:t> signifie qu'une opération a le même effet qu'on l'applique une ou plusieurs fois. </a:t>
            </a:r>
          </a:p>
          <a:p>
            <a:endParaRPr lang="fr-FR" sz="2400" dirty="0">
              <a:solidFill>
                <a:srgbClr val="222222"/>
              </a:solidFill>
              <a:latin typeface="Arial" panose="020B0604020202020204" pitchFamily="34" charset="0"/>
            </a:endParaRPr>
          </a:p>
          <a:p>
            <a:r>
              <a:rPr lang="fr-FR" sz="2400" dirty="0">
                <a:solidFill>
                  <a:srgbClr val="222222"/>
                </a:solidFill>
                <a:latin typeface="Arial" panose="020B0604020202020204" pitchFamily="34" charset="0"/>
              </a:rPr>
              <a:t>Par exemple, la </a:t>
            </a:r>
            <a:r>
              <a:rPr lang="fr-FR" sz="2400" dirty="0">
                <a:solidFill>
                  <a:srgbClr val="0B0080"/>
                </a:solidFill>
                <a:latin typeface="Arial" panose="020B0604020202020204" pitchFamily="34" charset="0"/>
                <a:hlinkClick r:id="rId8" tooltip="Valeur absolue"/>
              </a:rPr>
              <a:t>valeur absolue</a:t>
            </a:r>
            <a:r>
              <a:rPr lang="fr-FR" sz="2400" dirty="0">
                <a:solidFill>
                  <a:srgbClr val="222222"/>
                </a:solidFill>
                <a:latin typeface="Arial" panose="020B0604020202020204" pitchFamily="34" charset="0"/>
              </a:rPr>
              <a:t> est idempotente ː abs(abs(-5)) = abs(-5) = 5. </a:t>
            </a:r>
          </a:p>
          <a:p>
            <a:endParaRPr lang="fr-FR" sz="2400" dirty="0">
              <a:solidFill>
                <a:srgbClr val="222222"/>
              </a:solidFill>
              <a:latin typeface="Arial" panose="020B0604020202020204" pitchFamily="34" charset="0"/>
            </a:endParaRPr>
          </a:p>
        </p:txBody>
      </p:sp>
      <p:sp>
        <p:nvSpPr>
          <p:cNvPr id="5" name="Rectangle 4">
            <a:extLst>
              <a:ext uri="{FF2B5EF4-FFF2-40B4-BE49-F238E27FC236}">
                <a16:creationId xmlns:a16="http://schemas.microsoft.com/office/drawing/2014/main" id="{7439B9C9-B6D0-45B1-B829-B1C333BE065A}"/>
              </a:ext>
            </a:extLst>
          </p:cNvPr>
          <p:cNvSpPr/>
          <p:nvPr/>
        </p:nvSpPr>
        <p:spPr>
          <a:xfrm>
            <a:off x="280987" y="6199303"/>
            <a:ext cx="10395251" cy="1200329"/>
          </a:xfrm>
          <a:prstGeom prst="rect">
            <a:avLst/>
          </a:prstGeom>
        </p:spPr>
        <p:txBody>
          <a:bodyPr wrap="square">
            <a:spAutoFit/>
          </a:bodyPr>
          <a:lstStyle/>
          <a:p>
            <a:r>
              <a:rPr lang="fr-FR" dirty="0">
                <a:hlinkClick r:id="rId9"/>
              </a:rPr>
              <a:t>https://developer.mozilla.org/fr/docs/Web/HTTP/M%C3%A9thode</a:t>
            </a:r>
            <a:br>
              <a:rPr lang="fr-FR" dirty="0"/>
            </a:br>
            <a:r>
              <a:rPr lang="fr-FR" dirty="0">
                <a:hlinkClick r:id="rId10"/>
              </a:rPr>
              <a:t>https://fr.wikipedia.org/wiki/Idempotence</a:t>
            </a:r>
            <a:endParaRPr lang="fr-FR" dirty="0"/>
          </a:p>
          <a:p>
            <a:endParaRPr lang="fr-FR" dirty="0"/>
          </a:p>
          <a:p>
            <a:endParaRPr lang="fr-FR" dirty="0"/>
          </a:p>
        </p:txBody>
      </p:sp>
    </p:spTree>
    <p:extLst>
      <p:ext uri="{BB962C8B-B14F-4D97-AF65-F5344CB8AC3E}">
        <p14:creationId xmlns:p14="http://schemas.microsoft.com/office/powerpoint/2010/main" val="167538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Les services REST</a:t>
            </a:r>
            <a:br>
              <a:rPr lang="fr-FR" sz="7200" dirty="0"/>
            </a:br>
            <a:r>
              <a:rPr lang="fr-FR" sz="7200" dirty="0"/>
              <a:t>Introduction</a:t>
            </a:r>
          </a:p>
        </p:txBody>
      </p:sp>
    </p:spTree>
    <p:extLst>
      <p:ext uri="{BB962C8B-B14F-4D97-AF65-F5344CB8AC3E}">
        <p14:creationId xmlns:p14="http://schemas.microsoft.com/office/powerpoint/2010/main" val="27014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pic>
        <p:nvPicPr>
          <p:cNvPr id="4" name="Picture 4"/>
          <p:cNvPicPr>
            <a:picLocks noChangeAspect="1"/>
          </p:cNvPicPr>
          <p:nvPr/>
        </p:nvPicPr>
        <p:blipFill>
          <a:blip r:embed="rId3"/>
          <a:stretch>
            <a:fillRect/>
          </a:stretch>
        </p:blipFill>
        <p:spPr>
          <a:xfrm>
            <a:off x="1016620" y="1333500"/>
            <a:ext cx="10154053" cy="4456437"/>
          </a:xfrm>
          <a:prstGeom prst="rect">
            <a:avLst/>
          </a:prstGeom>
        </p:spPr>
      </p:pic>
      <p:sp>
        <p:nvSpPr>
          <p:cNvPr id="6" name="TextBox 5"/>
          <p:cNvSpPr txBox="1"/>
          <p:nvPr>
            <p:extLst/>
          </p:nvPr>
        </p:nvSpPr>
        <p:spPr>
          <a:xfrm>
            <a:off x="1016620" y="6391778"/>
            <a:ext cx="8481721" cy="646331"/>
          </a:xfrm>
          <a:prstGeom prst="rect">
            <a:avLst/>
          </a:prstGeom>
        </p:spPr>
        <p:txBody>
          <a:bodyPr rtlCol="0">
            <a:spAutoFit/>
          </a:bodyPr>
          <a:lstStyle/>
          <a:p>
            <a:r>
              <a:rPr lang="en-US" dirty="0">
                <a:hlinkClick r:id="rId4"/>
              </a:rPr>
              <a:t>http://stackoverflow.com/questions/4088350/is-rest-delete-really-idempotent</a:t>
            </a:r>
          </a:p>
          <a:p>
            <a:endParaRPr lang="en-US" dirty="0"/>
          </a:p>
        </p:txBody>
      </p:sp>
    </p:spTree>
    <p:extLst>
      <p:ext uri="{BB962C8B-B14F-4D97-AF65-F5344CB8AC3E}">
        <p14:creationId xmlns:p14="http://schemas.microsoft.com/office/powerpoint/2010/main" val="1506844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0515600" cy="1325563"/>
          </a:xfrm>
        </p:spPr>
        <p:txBody>
          <a:bodyPr/>
          <a:lstStyle/>
          <a:p>
            <a:r>
              <a:rPr lang="fr-FR" dirty="0"/>
              <a:t>Méthodes HTTP : idempotence</a:t>
            </a:r>
          </a:p>
        </p:txBody>
      </p:sp>
      <p:graphicFrame>
        <p:nvGraphicFramePr>
          <p:cNvPr id="9" name="Tableau 8"/>
          <p:cNvGraphicFramePr>
            <a:graphicFrameLocks noGrp="1"/>
          </p:cNvGraphicFramePr>
          <p:nvPr>
            <p:extLst>
              <p:ext uri="{D42A27DB-BD31-4B8C-83A1-F6EECF244321}">
                <p14:modId xmlns:p14="http://schemas.microsoft.com/office/powerpoint/2010/main" val="248607836"/>
              </p:ext>
            </p:extLst>
          </p:nvPr>
        </p:nvGraphicFramePr>
        <p:xfrm>
          <a:off x="352425" y="2716799"/>
          <a:ext cx="3905250" cy="3431460"/>
        </p:xfrm>
        <a:graphic>
          <a:graphicData uri="http://schemas.openxmlformats.org/drawingml/2006/table">
            <a:tbl>
              <a:tblPr>
                <a:tableStyleId>{284E427A-3D55-4303-BF80-6455036E1DE7}</a:tableStyleId>
              </a:tblPr>
              <a:tblGrid>
                <a:gridCol w="2019300">
                  <a:extLst>
                    <a:ext uri="{9D8B030D-6E8A-4147-A177-3AD203B41FA5}">
                      <a16:colId xmlns:a16="http://schemas.microsoft.com/office/drawing/2014/main" val="3331096752"/>
                    </a:ext>
                  </a:extLst>
                </a:gridCol>
                <a:gridCol w="1885950">
                  <a:extLst>
                    <a:ext uri="{9D8B030D-6E8A-4147-A177-3AD203B41FA5}">
                      <a16:colId xmlns:a16="http://schemas.microsoft.com/office/drawing/2014/main" val="880094990"/>
                    </a:ext>
                  </a:extLst>
                </a:gridCol>
              </a:tblGrid>
              <a:tr h="389440">
                <a:tc>
                  <a:txBody>
                    <a:bodyPr/>
                    <a:lstStyle/>
                    <a:p>
                      <a:pPr algn="l" fontAlgn="t"/>
                      <a:r>
                        <a:rPr lang="fr-FR" dirty="0" err="1">
                          <a:effectLst/>
                        </a:rPr>
                        <a:t>Request</a:t>
                      </a:r>
                      <a:r>
                        <a:rPr lang="fr-FR" dirty="0">
                          <a:effectLst/>
                        </a:rPr>
                        <a:t> has body</a:t>
                      </a:r>
                      <a:endParaRPr lang="fr-FR" b="1" dirty="0">
                        <a:effectLst/>
                      </a:endParaRPr>
                    </a:p>
                  </a:txBody>
                  <a:tcPr marL="76200" marR="76200" marT="57150" marB="57150"/>
                </a:tc>
                <a:tc>
                  <a:txBody>
                    <a:bodyPr/>
                    <a:lstStyle/>
                    <a:p>
                      <a:pPr algn="l" fontAlgn="t"/>
                      <a:r>
                        <a:rPr lang="fr-FR" dirty="0">
                          <a:effectLst/>
                        </a:rPr>
                        <a:t>Yes</a:t>
                      </a:r>
                    </a:p>
                  </a:txBody>
                  <a:tcPr marL="76200" marR="76200" marT="57150" marB="57150"/>
                </a:tc>
                <a:extLst>
                  <a:ext uri="{0D108BD9-81ED-4DB2-BD59-A6C34878D82A}">
                    <a16:rowId xmlns:a16="http://schemas.microsoft.com/office/drawing/2014/main" val="947179742"/>
                  </a:ext>
                </a:extLst>
              </a:tr>
              <a:tr h="389440">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3982501086"/>
                  </a:ext>
                </a:extLst>
              </a:tr>
              <a:tr h="389440">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510987932"/>
                  </a:ext>
                </a:extLst>
              </a:tr>
              <a:tr h="389440">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186033908"/>
                  </a:ext>
                </a:extLst>
              </a:tr>
              <a:tr h="389440">
                <a:tc>
                  <a:txBody>
                    <a:bodyPr/>
                    <a:lstStyle/>
                    <a:p>
                      <a:pPr algn="l" fontAlgn="t"/>
                      <a:r>
                        <a:rPr lang="fr-FR" u="none" strike="noStrike" dirty="0" err="1">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dirty="0">
                        <a:effectLst/>
                      </a:endParaRPr>
                    </a:p>
                  </a:txBody>
                  <a:tcPr marL="76200" marR="76200" marT="57150" marB="57150"/>
                </a:tc>
                <a:tc>
                  <a:txBody>
                    <a:bodyPr/>
                    <a:lstStyle/>
                    <a:p>
                      <a:pPr algn="l" fontAlgn="t"/>
                      <a:r>
                        <a:rPr lang="en-US" dirty="0">
                          <a:effectLst/>
                        </a:rPr>
                        <a:t>Only if freshness information is included</a:t>
                      </a:r>
                    </a:p>
                  </a:txBody>
                  <a:tcPr marL="76200" marR="76200" marT="57150" marB="57150"/>
                </a:tc>
                <a:extLst>
                  <a:ext uri="{0D108BD9-81ED-4DB2-BD59-A6C34878D82A}">
                    <a16:rowId xmlns:a16="http://schemas.microsoft.com/office/drawing/2014/main" val="1017371080"/>
                  </a:ext>
                </a:extLst>
              </a:tr>
              <a:tr h="389440">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err="1">
                          <a:effectLst/>
                        </a:rPr>
                        <a:t>Yes</a:t>
                      </a:r>
                      <a:endParaRPr lang="fr-FR" dirty="0">
                        <a:effectLst/>
                      </a:endParaRPr>
                    </a:p>
                  </a:txBody>
                  <a:tcPr marL="76200" marR="76200" marT="57150" marB="57150"/>
                </a:tc>
                <a:extLst>
                  <a:ext uri="{0D108BD9-81ED-4DB2-BD59-A6C34878D82A}">
                    <a16:rowId xmlns:a16="http://schemas.microsoft.com/office/drawing/2014/main" val="1661771194"/>
                  </a:ext>
                </a:extLst>
              </a:tr>
            </a:tbl>
          </a:graphicData>
        </a:graphic>
      </p:graphicFrame>
      <p:sp>
        <p:nvSpPr>
          <p:cNvPr id="12" name="Rectangle 1"/>
          <p:cNvSpPr>
            <a:spLocks noChangeArrowheads="1"/>
          </p:cNvSpPr>
          <p:nvPr/>
        </p:nvSpPr>
        <p:spPr bwMode="auto">
          <a:xfrm>
            <a:off x="352425" y="1651493"/>
            <a:ext cx="3905250" cy="61196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POST /index.html</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1206607695"/>
              </p:ext>
            </p:extLst>
          </p:nvPr>
        </p:nvGraphicFramePr>
        <p:xfrm>
          <a:off x="4729163" y="2716799"/>
          <a:ext cx="3386138" cy="3431458"/>
        </p:xfrm>
        <a:graphic>
          <a:graphicData uri="http://schemas.openxmlformats.org/drawingml/2006/table">
            <a:tbl>
              <a:tblPr>
                <a:tableStyleId>{284E427A-3D55-4303-BF80-6455036E1DE7}</a:tableStyleId>
              </a:tblPr>
              <a:tblGrid>
                <a:gridCol w="2614612">
                  <a:extLst>
                    <a:ext uri="{9D8B030D-6E8A-4147-A177-3AD203B41FA5}">
                      <a16:colId xmlns:a16="http://schemas.microsoft.com/office/drawing/2014/main" val="2480335425"/>
                    </a:ext>
                  </a:extLst>
                </a:gridCol>
                <a:gridCol w="771526">
                  <a:extLst>
                    <a:ext uri="{9D8B030D-6E8A-4147-A177-3AD203B41FA5}">
                      <a16:colId xmlns:a16="http://schemas.microsoft.com/office/drawing/2014/main" val="1932191374"/>
                    </a:ext>
                  </a:extLst>
                </a:gridCol>
              </a:tblGrid>
              <a:tr h="5508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2171740425"/>
                  </a:ext>
                </a:extLst>
              </a:tr>
              <a:tr h="86122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4250504628"/>
                  </a:ext>
                </a:extLst>
              </a:tr>
              <a:tr h="504856">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1549793341"/>
                  </a:ext>
                </a:extLst>
              </a:tr>
              <a:tr h="504856">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1425958537"/>
                  </a:ext>
                </a:extLst>
              </a:tr>
              <a:tr h="504856">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2049795948"/>
                  </a:ext>
                </a:extLst>
              </a:tr>
              <a:tr h="504856">
                <a:tc>
                  <a:txBody>
                    <a:bodyPr/>
                    <a:lstStyle/>
                    <a:p>
                      <a:pPr algn="l" fontAlgn="t"/>
                      <a:r>
                        <a:rPr lang="fr-FR">
                          <a:effectLst/>
                        </a:rPr>
                        <a:t>Allowed in </a:t>
                      </a:r>
                      <a:r>
                        <a:rPr lang="fr-FR" u="none" strike="noStrike">
                          <a:effectLst/>
                          <a:hlinkClick r:id="rId5"/>
                        </a:rPr>
                        <a:t>HTML forms</a:t>
                      </a:r>
                      <a:endParaRPr lang="fr-FR" b="1">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3090056936"/>
                  </a:ext>
                </a:extLst>
              </a:tr>
            </a:tbl>
          </a:graphicData>
        </a:graphic>
      </p:graphicFrame>
      <p:sp>
        <p:nvSpPr>
          <p:cNvPr id="18" name="Rectangle 3"/>
          <p:cNvSpPr>
            <a:spLocks noChangeArrowheads="1"/>
          </p:cNvSpPr>
          <p:nvPr/>
        </p:nvSpPr>
        <p:spPr bwMode="auto">
          <a:xfrm>
            <a:off x="4729163" y="1735911"/>
            <a:ext cx="3244478"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C40"/>
                </a:solidFill>
                <a:effectLst/>
                <a:latin typeface="Consolas" panose="020B0609020204030204" pitchFamily="49" charset="0"/>
              </a:rPr>
              <a:t>PUT /new.html HTTP/1.1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4562827"/>
              </p:ext>
            </p:extLst>
          </p:nvPr>
        </p:nvGraphicFramePr>
        <p:xfrm>
          <a:off x="8460580" y="2716798"/>
          <a:ext cx="3355182" cy="3431460"/>
        </p:xfrm>
        <a:graphic>
          <a:graphicData uri="http://schemas.openxmlformats.org/drawingml/2006/table">
            <a:tbl>
              <a:tblPr>
                <a:tableStyleId>{284E427A-3D55-4303-BF80-6455036E1DE7}</a:tableStyleId>
              </a:tblPr>
              <a:tblGrid>
                <a:gridCol w="2455070">
                  <a:extLst>
                    <a:ext uri="{9D8B030D-6E8A-4147-A177-3AD203B41FA5}">
                      <a16:colId xmlns:a16="http://schemas.microsoft.com/office/drawing/2014/main" val="2573759053"/>
                    </a:ext>
                  </a:extLst>
                </a:gridCol>
                <a:gridCol w="900112">
                  <a:extLst>
                    <a:ext uri="{9D8B030D-6E8A-4147-A177-3AD203B41FA5}">
                      <a16:colId xmlns:a16="http://schemas.microsoft.com/office/drawing/2014/main" val="2036095751"/>
                    </a:ext>
                  </a:extLst>
                </a:gridCol>
              </a:tblGrid>
              <a:tr h="511709">
                <a:tc>
                  <a:txBody>
                    <a:bodyPr/>
                    <a:lstStyle/>
                    <a:p>
                      <a:pPr algn="l" fontAlgn="t"/>
                      <a:r>
                        <a:rPr lang="fr-FR">
                          <a:effectLst/>
                        </a:rPr>
                        <a:t>Request has body</a:t>
                      </a:r>
                      <a:endParaRPr lang="fr-FR" b="1">
                        <a:effectLst/>
                      </a:endParaRPr>
                    </a:p>
                  </a:txBody>
                  <a:tcPr marL="76200" marR="76200" marT="57150" marB="57150"/>
                </a:tc>
                <a:tc>
                  <a:txBody>
                    <a:bodyPr/>
                    <a:lstStyle/>
                    <a:p>
                      <a:pPr algn="l" fontAlgn="t"/>
                      <a:r>
                        <a:rPr lang="fr-FR">
                          <a:effectLst/>
                        </a:rPr>
                        <a:t>Yes</a:t>
                      </a:r>
                    </a:p>
                  </a:txBody>
                  <a:tcPr marL="76200" marR="76200" marT="57150" marB="57150"/>
                </a:tc>
                <a:extLst>
                  <a:ext uri="{0D108BD9-81ED-4DB2-BD59-A6C34878D82A}">
                    <a16:rowId xmlns:a16="http://schemas.microsoft.com/office/drawing/2014/main" val="3948996867"/>
                  </a:ext>
                </a:extLst>
              </a:tr>
              <a:tr h="872915">
                <a:tc>
                  <a:txBody>
                    <a:bodyPr/>
                    <a:lstStyle/>
                    <a:p>
                      <a:pPr algn="l" fontAlgn="t"/>
                      <a:r>
                        <a:rPr lang="fr-FR">
                          <a:effectLst/>
                        </a:rPr>
                        <a:t>Successful response has body</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803278231"/>
                  </a:ext>
                </a:extLst>
              </a:tr>
              <a:tr h="511709">
                <a:tc>
                  <a:txBody>
                    <a:bodyPr/>
                    <a:lstStyle/>
                    <a:p>
                      <a:pPr algn="l" fontAlgn="t"/>
                      <a:r>
                        <a:rPr lang="fr-FR" u="none" strike="noStrike">
                          <a:effectLst/>
                          <a:hlinkClick r:id="rId2" tooltip="Safe: An HTTP method is safe if it doesn't alter the state of the server. In other words, a method is safe if it leads to a read-only operation. Several common HTTP methods are safe: GET, HEAD, or OPTIONS. All safe methods are also idempotent as well as some, but not all, unsafe methods like PUT, or DELETE."/>
                        </a:rPr>
                        <a:t>Safe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252333802"/>
                  </a:ext>
                </a:extLst>
              </a:tr>
              <a:tr h="511709">
                <a:tc>
                  <a:txBody>
                    <a:bodyPr/>
                    <a:lstStyle/>
                    <a:p>
                      <a:pPr algn="l" fontAlgn="t"/>
                      <a:r>
                        <a:rPr lang="fr-FR" u="none" strike="noStrike">
                          <a:effectLst/>
                          <a:hlinkClick r:id="rId3" tooltip="Idempotent: An HTTP method is idempotent if an identical request can be made once or several times in a row with the same effect while leaving the server in the same state. In other words, an idempotent method should not have any side-effects (except for keeping statistics). Implemented correctly, the GET, HEAD, PUT, and DELETE method are idempotent, but not the POST method. All safe methods are also idempotent."/>
                        </a:rPr>
                        <a:t>Idempotent</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171454548"/>
                  </a:ext>
                </a:extLst>
              </a:tr>
              <a:tr h="511709">
                <a:tc>
                  <a:txBody>
                    <a:bodyPr/>
                    <a:lstStyle/>
                    <a:p>
                      <a:pPr algn="l" fontAlgn="t"/>
                      <a:r>
                        <a:rPr lang="fr-FR" u="none" strike="noStrike">
                          <a:effectLst/>
                          <a:hlinkClick r:id="rId4" tooltip="Cacheable: A cacheable response is an HTTP response that can be cached, that is stored to be retrieved and used later, saving a new request to the server. Not all HTTP responses can be cached, there are the following constraints for an HTTP response to be cached:"/>
                        </a:rPr>
                        <a:t>Cacheable</a:t>
                      </a:r>
                      <a:endParaRPr lang="fr-FR" b="1">
                        <a:effectLst/>
                      </a:endParaRPr>
                    </a:p>
                  </a:txBody>
                  <a:tcPr marL="76200" marR="76200" marT="57150" marB="57150"/>
                </a:tc>
                <a:tc>
                  <a:txBody>
                    <a:bodyPr/>
                    <a:lstStyle/>
                    <a:p>
                      <a:pPr algn="l" fontAlgn="t"/>
                      <a:r>
                        <a:rPr lang="fr-FR">
                          <a:effectLst/>
                        </a:rPr>
                        <a:t>No</a:t>
                      </a:r>
                    </a:p>
                  </a:txBody>
                  <a:tcPr marL="76200" marR="76200" marT="57150" marB="57150"/>
                </a:tc>
                <a:extLst>
                  <a:ext uri="{0D108BD9-81ED-4DB2-BD59-A6C34878D82A}">
                    <a16:rowId xmlns:a16="http://schemas.microsoft.com/office/drawing/2014/main" val="3840686392"/>
                  </a:ext>
                </a:extLst>
              </a:tr>
              <a:tr h="511709">
                <a:tc>
                  <a:txBody>
                    <a:bodyPr/>
                    <a:lstStyle/>
                    <a:p>
                      <a:pPr algn="l" fontAlgn="t"/>
                      <a:r>
                        <a:rPr lang="fr-FR" dirty="0" err="1">
                          <a:effectLst/>
                        </a:rPr>
                        <a:t>Allowed</a:t>
                      </a:r>
                      <a:r>
                        <a:rPr lang="fr-FR" dirty="0">
                          <a:effectLst/>
                        </a:rPr>
                        <a:t> in </a:t>
                      </a:r>
                      <a:r>
                        <a:rPr lang="fr-FR" u="none" strike="noStrike" dirty="0">
                          <a:effectLst/>
                          <a:hlinkClick r:id="rId5"/>
                        </a:rPr>
                        <a:t>HTML </a:t>
                      </a:r>
                      <a:r>
                        <a:rPr lang="fr-FR" u="none" strike="noStrike" dirty="0" err="1">
                          <a:effectLst/>
                          <a:hlinkClick r:id="rId5"/>
                        </a:rPr>
                        <a:t>forms</a:t>
                      </a:r>
                      <a:endParaRPr lang="fr-FR" b="1" dirty="0">
                        <a:effectLst/>
                      </a:endParaRPr>
                    </a:p>
                  </a:txBody>
                  <a:tcPr marL="76200" marR="76200" marT="57150" marB="57150"/>
                </a:tc>
                <a:tc>
                  <a:txBody>
                    <a:bodyPr/>
                    <a:lstStyle/>
                    <a:p>
                      <a:pPr algn="l" fontAlgn="t"/>
                      <a:r>
                        <a:rPr lang="fr-FR" dirty="0">
                          <a:effectLst/>
                        </a:rPr>
                        <a:t>No</a:t>
                      </a:r>
                    </a:p>
                  </a:txBody>
                  <a:tcPr marL="76200" marR="76200" marT="57150" marB="57150"/>
                </a:tc>
                <a:extLst>
                  <a:ext uri="{0D108BD9-81ED-4DB2-BD59-A6C34878D82A}">
                    <a16:rowId xmlns:a16="http://schemas.microsoft.com/office/drawing/2014/main" val="2189695656"/>
                  </a:ext>
                </a:extLst>
              </a:tr>
            </a:tbl>
          </a:graphicData>
        </a:graphic>
      </p:graphicFrame>
      <p:sp>
        <p:nvSpPr>
          <p:cNvPr id="22" name="Rectangle 4"/>
          <p:cNvSpPr>
            <a:spLocks noChangeArrowheads="1"/>
          </p:cNvSpPr>
          <p:nvPr/>
        </p:nvSpPr>
        <p:spPr bwMode="auto">
          <a:xfrm>
            <a:off x="8460580" y="1713047"/>
            <a:ext cx="3355182" cy="488859"/>
          </a:xfrm>
          <a:prstGeom prst="rect">
            <a:avLst/>
          </a:prstGeom>
          <a:solidFill>
            <a:srgbClr val="DDE4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3B3C40"/>
                </a:solidFill>
                <a:effectLst/>
                <a:latin typeface="Consolas" panose="020B0609020204030204" pitchFamily="49" charset="0"/>
              </a:rPr>
              <a:t>PATCH /file.txt HTTP/1.1 </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3A7A4420-A2B3-47EE-B3CD-0FA4CF16EB48}"/>
              </a:ext>
            </a:extLst>
          </p:cNvPr>
          <p:cNvSpPr/>
          <p:nvPr/>
        </p:nvSpPr>
        <p:spPr>
          <a:xfrm>
            <a:off x="123825" y="6416930"/>
            <a:ext cx="7715250" cy="369332"/>
          </a:xfrm>
          <a:prstGeom prst="rect">
            <a:avLst/>
          </a:prstGeom>
        </p:spPr>
        <p:txBody>
          <a:bodyPr wrap="square">
            <a:spAutoFit/>
          </a:bodyPr>
          <a:lstStyle/>
          <a:p>
            <a:r>
              <a:rPr lang="fr-FR" dirty="0">
                <a:hlinkClick r:id="rId6"/>
              </a:rPr>
              <a:t>https://developer.mozilla.org/fr/docs/Web/HTTP/M%C3%A9thode</a:t>
            </a:r>
            <a:endParaRPr lang="fr-FR" dirty="0"/>
          </a:p>
        </p:txBody>
      </p:sp>
    </p:spTree>
    <p:extLst>
      <p:ext uri="{BB962C8B-B14F-4D97-AF65-F5344CB8AC3E}">
        <p14:creationId xmlns:p14="http://schemas.microsoft.com/office/powerpoint/2010/main" val="4701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GET and </a:t>
            </a:r>
            <a:r>
              <a:rPr lang="fr-FR" dirty="0" err="1"/>
              <a:t>QueryString</a:t>
            </a:r>
            <a:r>
              <a:rPr lang="fr-FR" dirty="0"/>
              <a:t> for </a:t>
            </a:r>
            <a:r>
              <a:rPr lang="fr-FR" dirty="0" err="1"/>
              <a:t>filtering</a:t>
            </a:r>
            <a:endParaRPr lang="fr-FR" dirty="0"/>
          </a:p>
        </p:txBody>
      </p:sp>
      <p:sp>
        <p:nvSpPr>
          <p:cNvPr id="4" name="Espace réservé du contenu 3"/>
          <p:cNvSpPr>
            <a:spLocks noGrp="1"/>
          </p:cNvSpPr>
          <p:nvPr>
            <p:ph idx="1"/>
          </p:nvPr>
        </p:nvSpPr>
        <p:spPr>
          <a:xfrm>
            <a:off x="1024128" y="1468619"/>
            <a:ext cx="10860024" cy="5228502"/>
          </a:xfrm>
        </p:spPr>
        <p:txBody>
          <a:bodyPr>
            <a:normAutofit/>
          </a:bodyPr>
          <a:lstStyle/>
          <a:p>
            <a:pPr marL="0" indent="0">
              <a:buNone/>
            </a:pPr>
            <a:r>
              <a:rPr lang="fr-FR" sz="3600" b="1" dirty="0">
                <a:solidFill>
                  <a:srgbClr val="0070C0"/>
                </a:solidFill>
              </a:rPr>
              <a:t>HTTP GET </a:t>
            </a:r>
            <a:r>
              <a:rPr lang="fr-FR" sz="3600" dirty="0">
                <a:solidFill>
                  <a:srgbClr val="0070C0"/>
                </a:solidFill>
              </a:rPr>
              <a:t>http://monapi/personnes</a:t>
            </a:r>
            <a:r>
              <a:rPr lang="fr-FR" sz="3600" dirty="0">
                <a:solidFill>
                  <a:srgbClr val="FF0000"/>
                </a:solidFill>
              </a:rPr>
              <a:t>?</a:t>
            </a:r>
            <a:r>
              <a:rPr lang="fr-FR" sz="3600" dirty="0">
                <a:solidFill>
                  <a:srgbClr val="00B050"/>
                </a:solidFill>
              </a:rPr>
              <a:t>nom</a:t>
            </a:r>
            <a:r>
              <a:rPr lang="fr-FR" sz="3600" dirty="0">
                <a:solidFill>
                  <a:srgbClr val="FF0000"/>
                </a:solidFill>
              </a:rPr>
              <a:t>=</a:t>
            </a:r>
            <a:r>
              <a:rPr lang="fr-FR" sz="3600" dirty="0">
                <a:solidFill>
                  <a:srgbClr val="0070C0"/>
                </a:solidFill>
              </a:rPr>
              <a:t>ryckewaert</a:t>
            </a:r>
            <a:r>
              <a:rPr lang="fr-FR" sz="3600" dirty="0">
                <a:solidFill>
                  <a:srgbClr val="FF0000"/>
                </a:solidFill>
              </a:rPr>
              <a:t>&amp;</a:t>
            </a:r>
            <a:r>
              <a:rPr lang="fr-FR" sz="3600" dirty="0">
                <a:solidFill>
                  <a:srgbClr val="00B050"/>
                </a:solidFill>
              </a:rPr>
              <a:t>age</a:t>
            </a:r>
            <a:r>
              <a:rPr lang="fr-FR" sz="3600" dirty="0">
                <a:solidFill>
                  <a:srgbClr val="FF0000"/>
                </a:solidFill>
              </a:rPr>
              <a:t>=</a:t>
            </a:r>
            <a:r>
              <a:rPr lang="fr-FR" sz="3600" dirty="0">
                <a:solidFill>
                  <a:srgbClr val="0070C0"/>
                </a:solidFill>
              </a:rPr>
              <a:t>10</a:t>
            </a:r>
            <a:r>
              <a:rPr lang="fr-FR" sz="3600" dirty="0">
                <a:solidFill>
                  <a:srgbClr val="FF0000"/>
                </a:solidFill>
              </a:rPr>
              <a:t>&amp;</a:t>
            </a:r>
            <a:r>
              <a:rPr lang="fr-FR" sz="3600" dirty="0">
                <a:solidFill>
                  <a:srgbClr val="7030A0"/>
                </a:solidFill>
              </a:rPr>
              <a:t>$orderby</a:t>
            </a:r>
            <a:r>
              <a:rPr lang="fr-FR" sz="3600" dirty="0">
                <a:solidFill>
                  <a:srgbClr val="FF0000"/>
                </a:solidFill>
              </a:rPr>
              <a:t>=</a:t>
            </a:r>
            <a:r>
              <a:rPr lang="fr-FR" sz="3600" dirty="0">
                <a:solidFill>
                  <a:srgbClr val="0070C0"/>
                </a:solidFill>
              </a:rPr>
              <a:t>prenom%20desc</a:t>
            </a:r>
            <a:r>
              <a:rPr lang="fr-FR" sz="3600" dirty="0">
                <a:solidFill>
                  <a:srgbClr val="FF0000"/>
                </a:solidFill>
              </a:rPr>
              <a:t>&amp;</a:t>
            </a:r>
            <a:r>
              <a:rPr lang="fr-FR" sz="3600" dirty="0">
                <a:solidFill>
                  <a:srgbClr val="7030A0"/>
                </a:solidFill>
              </a:rPr>
              <a:t>$limit</a:t>
            </a:r>
            <a:r>
              <a:rPr lang="fr-FR" sz="3600" dirty="0">
                <a:solidFill>
                  <a:srgbClr val="0070C0"/>
                </a:solidFill>
              </a:rPr>
              <a:t>=2</a:t>
            </a:r>
            <a:endParaRPr lang="fr-FR" sz="3600" dirty="0">
              <a:solidFill>
                <a:schemeClr val="accent2">
                  <a:lumMod val="50000"/>
                </a:schemeClr>
              </a:solidFill>
            </a:endParaRPr>
          </a:p>
          <a:p>
            <a:pPr marL="0" indent="0">
              <a:buNone/>
            </a:pPr>
            <a:endParaRPr lang="en-US" sz="3600" dirty="0">
              <a:solidFill>
                <a:schemeClr val="accent2">
                  <a:lumMod val="50000"/>
                </a:schemeClr>
              </a:solidFill>
            </a:endParaRPr>
          </a:p>
          <a:p>
            <a:pPr marL="0" indent="0">
              <a:buNone/>
            </a:pPr>
            <a:r>
              <a:rPr lang="en-US" sz="3600" b="1" dirty="0">
                <a:solidFill>
                  <a:schemeClr val="accent6">
                    <a:lumMod val="75000"/>
                  </a:schemeClr>
                </a:solidFill>
              </a:rPr>
              <a:t>HTTP CODE 200</a:t>
            </a:r>
          </a:p>
          <a:p>
            <a:pPr marL="0" indent="0">
              <a:buNone/>
            </a:pPr>
            <a:r>
              <a:rPr lang="en-US" sz="3600" dirty="0">
                <a:solidFill>
                  <a:schemeClr val="accent6">
                    <a:lumMod val="75000"/>
                  </a:schemeClr>
                </a:solidFill>
              </a:rPr>
              <a:t>Content-Type: application/json; charset=utf-8</a:t>
            </a:r>
            <a:endParaRPr lang="fr-FR" sz="3600" dirty="0">
              <a:solidFill>
                <a:schemeClr val="accent6">
                  <a:lumMod val="75000"/>
                </a:schemeClr>
              </a:solidFill>
            </a:endParaRPr>
          </a:p>
          <a:p>
            <a:pPr marL="0" indent="0">
              <a:buNone/>
            </a:pPr>
            <a:r>
              <a:rPr lang="fr-FR" sz="3600" dirty="0">
                <a:solidFill>
                  <a:schemeClr val="accent6">
                    <a:lumMod val="75000"/>
                  </a:schemeClr>
                </a:solidFill>
              </a:rPr>
              <a:t>{’’data’’:[{’’id’’:1,’’nom’’: ’’Ryckewaert’’,’’prenom’’:’’Cécile’’,age:10},{’’id’’:99,’’nom’’: ’’</a:t>
            </a:r>
            <a:r>
              <a:rPr lang="fr-FR" sz="3600" dirty="0" err="1">
                <a:solidFill>
                  <a:schemeClr val="accent6">
                    <a:lumMod val="75000"/>
                  </a:schemeClr>
                </a:solidFill>
              </a:rPr>
              <a:t>Ryckewaert</a:t>
            </a:r>
            <a:r>
              <a:rPr lang="fr-FR" sz="3600" dirty="0">
                <a:solidFill>
                  <a:schemeClr val="accent6">
                    <a:lumMod val="75000"/>
                  </a:schemeClr>
                </a:solidFill>
              </a:rPr>
              <a:t>’’, ’’</a:t>
            </a:r>
            <a:r>
              <a:rPr lang="fr-FR" sz="3600" dirty="0" err="1">
                <a:solidFill>
                  <a:schemeClr val="accent6">
                    <a:lumMod val="75000"/>
                  </a:schemeClr>
                </a:solidFill>
              </a:rPr>
              <a:t>prenom</a:t>
            </a:r>
            <a:r>
              <a:rPr lang="fr-FR" sz="3600" dirty="0">
                <a:solidFill>
                  <a:schemeClr val="accent6">
                    <a:lumMod val="75000"/>
                  </a:schemeClr>
                </a:solidFill>
              </a:rPr>
              <a:t>’’:’’Jean’’, age:55}]}</a:t>
            </a:r>
          </a:p>
        </p:txBody>
      </p:sp>
    </p:spTree>
    <p:extLst>
      <p:ext uri="{BB962C8B-B14F-4D97-AF65-F5344CB8AC3E}">
        <p14:creationId xmlns:p14="http://schemas.microsoft.com/office/powerpoint/2010/main" val="1147457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E4E877-2AEC-41AA-9FFB-3CBB2D0BA120}"/>
              </a:ext>
            </a:extLst>
          </p:cNvPr>
          <p:cNvSpPr>
            <a:spLocks noGrp="1"/>
          </p:cNvSpPr>
          <p:nvPr>
            <p:ph type="title"/>
          </p:nvPr>
        </p:nvSpPr>
        <p:spPr/>
        <p:txBody>
          <a:bodyPr/>
          <a:lstStyle/>
          <a:p>
            <a:r>
              <a:rPr lang="fr-FR" dirty="0" err="1"/>
              <a:t>Get</a:t>
            </a:r>
            <a:r>
              <a:rPr lang="fr-FR" dirty="0"/>
              <a:t> and return type</a:t>
            </a:r>
          </a:p>
        </p:txBody>
      </p:sp>
      <p:sp>
        <p:nvSpPr>
          <p:cNvPr id="3" name="Espace réservé du contenu 2">
            <a:extLst>
              <a:ext uri="{FF2B5EF4-FFF2-40B4-BE49-F238E27FC236}">
                <a16:creationId xmlns:a16="http://schemas.microsoft.com/office/drawing/2014/main" id="{5105F4E8-170F-482E-A7FD-27CD3E25ED39}"/>
              </a:ext>
            </a:extLst>
          </p:cNvPr>
          <p:cNvSpPr>
            <a:spLocks noGrp="1"/>
          </p:cNvSpPr>
          <p:nvPr>
            <p:ph idx="1"/>
          </p:nvPr>
        </p:nvSpPr>
        <p:spPr>
          <a:xfrm>
            <a:off x="6096000" y="1667272"/>
            <a:ext cx="5967403" cy="4351338"/>
          </a:xfrm>
        </p:spPr>
        <p:txBody>
          <a:bodyPr>
            <a:normAutofit/>
          </a:bodyPr>
          <a:lstStyle/>
          <a:p>
            <a:pPr marL="0" indent="0">
              <a:buNone/>
            </a:pPr>
            <a:r>
              <a:rPr lang="fr-FR" b="1" dirty="0">
                <a:solidFill>
                  <a:srgbClr val="0070C0"/>
                </a:solidFill>
              </a:rPr>
              <a:t>HTTP GET </a:t>
            </a:r>
            <a:r>
              <a:rPr lang="fr-FR" dirty="0">
                <a:hlinkClick r:id="rId3"/>
              </a:rPr>
              <a:t>http://monapi/personnes</a:t>
            </a:r>
            <a:endParaRPr lang="fr-FR" dirty="0"/>
          </a:p>
          <a:p>
            <a:pPr marL="0" indent="0">
              <a:buNone/>
            </a:pPr>
            <a:br>
              <a:rPr lang="fr-FR" b="1" dirty="0">
                <a:solidFill>
                  <a:srgbClr val="00B050"/>
                </a:solidFill>
              </a:rPr>
            </a:br>
            <a:r>
              <a:rPr lang="fr-FR"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b="1" dirty="0">
              <a:solidFill>
                <a:schemeClr val="accent6">
                  <a:lumMod val="75000"/>
                </a:schemeClr>
              </a:solidFill>
            </a:endParaRPr>
          </a:p>
          <a:p>
            <a:pPr marL="0" indent="0">
              <a:buNone/>
            </a:pPr>
            <a:r>
              <a:rPr lang="fr-FR" b="1" dirty="0">
                <a:solidFill>
                  <a:schemeClr val="accent6">
                    <a:lumMod val="75000"/>
                  </a:schemeClr>
                </a:solidFill>
                <a:highlight>
                  <a:srgbClr val="FFFF00"/>
                </a:highlight>
              </a:rPr>
              <a:t>{’’data’’</a:t>
            </a:r>
            <a:r>
              <a:rPr lang="fr-FR" b="1" dirty="0">
                <a:solidFill>
                  <a:schemeClr val="accent6">
                    <a:lumMod val="75000"/>
                  </a:schemeClr>
                </a:solidFill>
              </a:rPr>
              <a:t>:</a:t>
            </a:r>
            <a:r>
              <a:rPr lang="fr-FR" dirty="0">
                <a:solidFill>
                  <a:schemeClr val="accent6">
                    <a:lumMod val="75000"/>
                  </a:schemeClr>
                </a:solidFill>
              </a:rPr>
              <a:t>[{’’id’’:1,’’nom’’:’’Ryckewaert’’,’’prenom’’:’’Cécile’’,’’age’’:10},{’’id’’:2,’’nom’’:’’Chervet’’,’’prenom’’:’ ’Guillaume’’, age:35}]</a:t>
            </a:r>
            <a:r>
              <a:rPr lang="fr-FR" b="1" dirty="0">
                <a:solidFill>
                  <a:schemeClr val="accent6">
                    <a:lumMod val="75000"/>
                  </a:schemeClr>
                </a:solidFill>
                <a:highlight>
                  <a:srgbClr val="FFFF00"/>
                </a:highlight>
              </a:rPr>
              <a:t>}</a:t>
            </a:r>
          </a:p>
        </p:txBody>
      </p:sp>
      <p:sp>
        <p:nvSpPr>
          <p:cNvPr id="4" name="Espace réservé du contenu 2">
            <a:extLst>
              <a:ext uri="{FF2B5EF4-FFF2-40B4-BE49-F238E27FC236}">
                <a16:creationId xmlns:a16="http://schemas.microsoft.com/office/drawing/2014/main" id="{26FC0580-EAC3-4A18-B003-66EE48472E4D}"/>
              </a:ext>
            </a:extLst>
          </p:cNvPr>
          <p:cNvSpPr txBox="1">
            <a:spLocks/>
          </p:cNvSpPr>
          <p:nvPr/>
        </p:nvSpPr>
        <p:spPr>
          <a:xfrm>
            <a:off x="205959" y="1667272"/>
            <a:ext cx="557571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rgbClr val="0070C0"/>
                </a:solidFill>
              </a:rPr>
              <a:t>HTTP GET </a:t>
            </a:r>
            <a:r>
              <a:rPr lang="fr-FR" dirty="0">
                <a:hlinkClick r:id="rId3"/>
              </a:rPr>
              <a:t>http://monapi/personnes</a:t>
            </a:r>
            <a:endParaRPr lang="fr-FR" dirty="0"/>
          </a:p>
          <a:p>
            <a:pPr marL="0" indent="0">
              <a:buNone/>
            </a:pPr>
            <a:endParaRPr lang="en-US" dirty="0">
              <a:solidFill>
                <a:schemeClr val="accent5">
                  <a:lumMod val="50000"/>
                </a:schemeClr>
              </a:solidFill>
            </a:endParaRPr>
          </a:p>
          <a:p>
            <a:pPr marL="0" indent="0">
              <a:buNone/>
            </a:pPr>
            <a:r>
              <a:rPr lang="en-US" b="1" dirty="0">
                <a:solidFill>
                  <a:schemeClr val="accent6">
                    <a:lumMod val="75000"/>
                  </a:schemeClr>
                </a:solidFill>
              </a:rPr>
              <a:t>HTTP CODE 200</a:t>
            </a:r>
          </a:p>
          <a:p>
            <a:pPr marL="0" indent="0">
              <a:buNone/>
            </a:pPr>
            <a:r>
              <a:rPr lang="en-US" dirty="0">
                <a:solidFill>
                  <a:schemeClr val="accent6">
                    <a:lumMod val="75000"/>
                  </a:schemeClr>
                </a:solidFill>
              </a:rPr>
              <a:t>Content-Type: application/json; charset=utf-8</a:t>
            </a:r>
            <a:endParaRPr lang="fr-FR" dirty="0">
              <a:solidFill>
                <a:schemeClr val="accent6">
                  <a:lumMod val="75000"/>
                </a:schemeClr>
              </a:solidFill>
            </a:endParaRPr>
          </a:p>
          <a:p>
            <a:pPr marL="0" indent="0">
              <a:buNone/>
            </a:pPr>
            <a:r>
              <a:rPr lang="fr-FR" b="1" dirty="0">
                <a:solidFill>
                  <a:schemeClr val="accent6">
                    <a:lumMod val="75000"/>
                  </a:schemeClr>
                </a:solidFill>
                <a:highlight>
                  <a:srgbClr val="FFFF00"/>
                </a:highlight>
              </a:rPr>
              <a:t>[</a:t>
            </a:r>
            <a:r>
              <a:rPr lang="fr-FR" dirty="0">
                <a:solidFill>
                  <a:schemeClr val="accent6">
                    <a:lumMod val="75000"/>
                  </a:schemeClr>
                </a:solidFill>
              </a:rPr>
              <a:t>{’’id’’:1,’’nom’’:’’Ryckewaert’’,’’prenom’’:’’Cécile’’,’’age’’:10},{’’id’’:2,’’nom’’: ’’Chervet’’, ’’</a:t>
            </a:r>
            <a:r>
              <a:rPr lang="fr-FR" dirty="0" err="1">
                <a:solidFill>
                  <a:schemeClr val="accent6">
                    <a:lumMod val="75000"/>
                  </a:schemeClr>
                </a:solidFill>
              </a:rPr>
              <a:t>prenom</a:t>
            </a:r>
            <a:r>
              <a:rPr lang="fr-FR" dirty="0">
                <a:solidFill>
                  <a:schemeClr val="accent6">
                    <a:lumMod val="75000"/>
                  </a:schemeClr>
                </a:solidFill>
              </a:rPr>
              <a:t>’’:’’Guillaume’’, age:35}</a:t>
            </a:r>
            <a:r>
              <a:rPr lang="fr-FR" b="1" dirty="0">
                <a:solidFill>
                  <a:schemeClr val="accent6">
                    <a:lumMod val="75000"/>
                  </a:schemeClr>
                </a:solidFill>
                <a:highlight>
                  <a:srgbClr val="FFFF00"/>
                </a:highlight>
              </a:rPr>
              <a:t>]</a:t>
            </a:r>
            <a:br>
              <a:rPr lang="en-US" dirty="0">
                <a:solidFill>
                  <a:schemeClr val="accent2">
                    <a:lumMod val="50000"/>
                  </a:schemeClr>
                </a:solidFill>
              </a:rPr>
            </a:br>
            <a:endParaRPr lang="en-US" dirty="0">
              <a:solidFill>
                <a:schemeClr val="accent2">
                  <a:lumMod val="50000"/>
                </a:schemeClr>
              </a:solidFill>
            </a:endParaRPr>
          </a:p>
          <a:p>
            <a:pPr marL="0" indent="0">
              <a:buFont typeface="Arial" panose="020B0604020202020204" pitchFamily="34" charset="0"/>
              <a:buNone/>
            </a:pPr>
            <a:endParaRPr lang="fr-FR" dirty="0"/>
          </a:p>
        </p:txBody>
      </p:sp>
      <p:cxnSp>
        <p:nvCxnSpPr>
          <p:cNvPr id="5" name="Connecteur droit 4">
            <a:extLst>
              <a:ext uri="{FF2B5EF4-FFF2-40B4-BE49-F238E27FC236}">
                <a16:creationId xmlns:a16="http://schemas.microsoft.com/office/drawing/2014/main" id="{DF41BB5A-51D7-4ED6-818D-945B6089E09C}"/>
              </a:ext>
            </a:extLst>
          </p:cNvPr>
          <p:cNvCxnSpPr>
            <a:cxnSpLocks/>
          </p:cNvCxnSpPr>
          <p:nvPr/>
        </p:nvCxnSpPr>
        <p:spPr>
          <a:xfrm>
            <a:off x="5919785"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E097F4BD-6783-4C18-9319-B28137A42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115" y="5951935"/>
            <a:ext cx="1119187" cy="839390"/>
          </a:xfrm>
          <a:prstGeom prst="rect">
            <a:avLst/>
          </a:prstGeom>
        </p:spPr>
      </p:pic>
    </p:spTree>
    <p:extLst>
      <p:ext uri="{BB962C8B-B14F-4D97-AF65-F5344CB8AC3E}">
        <p14:creationId xmlns:p14="http://schemas.microsoft.com/office/powerpoint/2010/main" val="320474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6705600" cy="1325563"/>
          </a:xfrm>
        </p:spPr>
        <p:txBody>
          <a:bodyPr/>
          <a:lstStyle/>
          <a:p>
            <a:r>
              <a:rPr lang="fr-FR" dirty="0"/>
              <a:t>POST or PUT ?</a:t>
            </a:r>
          </a:p>
        </p:txBody>
      </p:sp>
      <p:sp>
        <p:nvSpPr>
          <p:cNvPr id="4" name="Espace réservé du contenu 3"/>
          <p:cNvSpPr>
            <a:spLocks noGrp="1"/>
          </p:cNvSpPr>
          <p:nvPr>
            <p:ph idx="1"/>
          </p:nvPr>
        </p:nvSpPr>
        <p:spPr>
          <a:xfrm>
            <a:off x="180977" y="1465625"/>
            <a:ext cx="5915023" cy="5678125"/>
          </a:xfrm>
        </p:spPr>
        <p:txBody>
          <a:bodyPr>
            <a:normAutofit/>
          </a:bodyPr>
          <a:lstStyle/>
          <a:p>
            <a:pPr marL="0" indent="0">
              <a:buNone/>
            </a:pPr>
            <a:r>
              <a:rPr lang="fr-FR" b="1" dirty="0">
                <a:solidFill>
                  <a:srgbClr val="0070C0"/>
                </a:solidFill>
              </a:rPr>
              <a:t>HTTP POST </a:t>
            </a:r>
            <a:r>
              <a:rPr lang="fr-FR" dirty="0">
                <a:solidFill>
                  <a:srgbClr val="0070C0"/>
                </a:solidFill>
                <a:hlinkClick r:id="rId2">
                  <a:extLst>
                    <a:ext uri="{A12FA001-AC4F-418D-AE19-62706E023703}">
                      <ahyp:hlinkClr xmlns:ahyp="http://schemas.microsoft.com/office/drawing/2018/hyperlinkcolor" val="tx"/>
                    </a:ext>
                  </a:extLst>
                </a:hlinkClick>
              </a:rPr>
              <a:t>http://monapi/personnes</a:t>
            </a:r>
            <a:r>
              <a:rPr lang="fr-FR" dirty="0">
                <a:solidFill>
                  <a:srgbClr val="0070C0"/>
                </a:solidFill>
              </a:rPr>
              <a:t> </a:t>
            </a:r>
            <a:br>
              <a:rPr lang="fr-FR" dirty="0">
                <a:solidFill>
                  <a:srgbClr val="0070C0"/>
                </a:solidFill>
              </a:rPr>
            </a:br>
            <a:r>
              <a:rPr lang="fr-FR" dirty="0">
                <a:solidFill>
                  <a:srgbClr val="0070C0"/>
                </a:solidFill>
              </a:rPr>
              <a:t>{’’nom’’: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david</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r>
              <a:rPr lang="fr-FR" b="1" dirty="0">
                <a:solidFill>
                  <a:schemeClr val="bg1">
                    <a:lumMod val="50000"/>
                  </a:schemeClr>
                </a:solidFill>
              </a:rPr>
              <a:t> </a:t>
            </a:r>
            <a:br>
              <a:rPr lang="fr-FR" b="1" dirty="0">
                <a:solidFill>
                  <a:srgbClr val="00B050"/>
                </a:solidFill>
              </a:rPr>
            </a:br>
            <a:r>
              <a:rPr lang="fr-FR" dirty="0">
                <a:solidFill>
                  <a:schemeClr val="accent6">
                    <a:lumMod val="75000"/>
                  </a:schemeClr>
                </a:solidFill>
              </a:rPr>
              <a:t>Location: </a:t>
            </a:r>
            <a:r>
              <a:rPr lang="fr-FR" dirty="0">
                <a:solidFill>
                  <a:srgbClr val="00B050"/>
                </a:solidFill>
                <a:hlinkClick r:id="rId3"/>
              </a:rPr>
              <a:t>http://monapi/personnes/3</a:t>
            </a:r>
            <a:endParaRPr lang="fr-FR" b="1" dirty="0">
              <a:solidFill>
                <a:schemeClr val="accent6">
                  <a:lumMod val="75000"/>
                </a:schemeClr>
              </a:solidFill>
            </a:endParaRPr>
          </a:p>
          <a:p>
            <a:pPr marL="0" indent="0">
              <a:buNone/>
            </a:pPr>
            <a:endParaRPr lang="fr-FR" dirty="0">
              <a:solidFill>
                <a:srgbClr val="00B050"/>
              </a:solidFill>
            </a:endParaRPr>
          </a:p>
        </p:txBody>
      </p:sp>
      <p:sp>
        <p:nvSpPr>
          <p:cNvPr id="6" name="Espace réservé du contenu 3">
            <a:extLst>
              <a:ext uri="{FF2B5EF4-FFF2-40B4-BE49-F238E27FC236}">
                <a16:creationId xmlns:a16="http://schemas.microsoft.com/office/drawing/2014/main" id="{87704CEE-401C-4530-BF16-AE54E3AA3459}"/>
              </a:ext>
            </a:extLst>
          </p:cNvPr>
          <p:cNvSpPr txBox="1">
            <a:spLocks/>
          </p:cNvSpPr>
          <p:nvPr/>
        </p:nvSpPr>
        <p:spPr>
          <a:xfrm>
            <a:off x="6276977" y="1465624"/>
            <a:ext cx="5915023" cy="504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70C0"/>
                </a:solidFill>
              </a:rPr>
              <a:t>HTTP PUT </a:t>
            </a:r>
            <a:r>
              <a:rPr lang="fr-FR" dirty="0">
                <a:solidFill>
                  <a:srgbClr val="0070C0"/>
                </a:solidFill>
                <a:hlinkClick r:id="rId4">
                  <a:extLst>
                    <a:ext uri="{A12FA001-AC4F-418D-AE19-62706E023703}">
                      <ahyp:hlinkClr xmlns:ahyp="http://schemas.microsoft.com/office/drawing/2018/hyperlinkcolor" val="tx"/>
                    </a:ext>
                  </a:extLst>
                </a:hlinkClick>
              </a:rPr>
              <a:t>http://monapi/personnes/1</a:t>
            </a:r>
            <a:r>
              <a:rPr lang="fr-FR" dirty="0">
                <a:solidFill>
                  <a:srgbClr val="0070C0"/>
                </a:solidFill>
              </a:rPr>
              <a:t> {’’nom’’: ’’</a:t>
            </a:r>
            <a:r>
              <a:rPr lang="fr-FR" dirty="0" err="1">
                <a:solidFill>
                  <a:srgbClr val="0070C0"/>
                </a:solidFill>
              </a:rPr>
              <a:t>charvet</a:t>
            </a:r>
            <a:r>
              <a:rPr lang="fr-FR" dirty="0">
                <a:solidFill>
                  <a:srgbClr val="0070C0"/>
                </a:solidFill>
              </a:rPr>
              <a:t>’’, ’’</a:t>
            </a:r>
            <a:r>
              <a:rPr lang="fr-FR" dirty="0" err="1">
                <a:solidFill>
                  <a:srgbClr val="0070C0"/>
                </a:solidFill>
              </a:rPr>
              <a:t>prenom</a:t>
            </a:r>
            <a:r>
              <a:rPr lang="fr-FR" dirty="0">
                <a:solidFill>
                  <a:srgbClr val="0070C0"/>
                </a:solidFill>
              </a:rPr>
              <a:t>’’:’’</a:t>
            </a:r>
            <a:r>
              <a:rPr lang="fr-FR" dirty="0" err="1">
                <a:solidFill>
                  <a:srgbClr val="0070C0"/>
                </a:solidFill>
              </a:rPr>
              <a:t>william</a:t>
            </a:r>
            <a:r>
              <a:rPr lang="fr-FR" dirty="0">
                <a:solidFill>
                  <a:srgbClr val="0070C0"/>
                </a:solidFill>
              </a:rPr>
              <a:t>’’}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endParaRPr lang="fr-FR" dirty="0"/>
          </a:p>
          <a:p>
            <a:r>
              <a:rPr lang="fr-FR" b="1" dirty="0">
                <a:solidFill>
                  <a:schemeClr val="accent6">
                    <a:lumMod val="75000"/>
                  </a:schemeClr>
                </a:solidFill>
              </a:rPr>
              <a:t>HTTP CODE 204 </a:t>
            </a:r>
            <a:r>
              <a:rPr lang="fr-FR" b="1" dirty="0">
                <a:solidFill>
                  <a:schemeClr val="bg1">
                    <a:lumMod val="50000"/>
                  </a:schemeClr>
                </a:solidFill>
              </a:rPr>
              <a:t>// no content</a:t>
            </a:r>
          </a:p>
          <a:p>
            <a:r>
              <a:rPr lang="fr-FR" b="1" dirty="0">
                <a:solidFill>
                  <a:schemeClr val="accent6">
                    <a:lumMod val="75000"/>
                  </a:schemeClr>
                </a:solidFill>
              </a:rPr>
              <a:t>HTTP CODE 201 </a:t>
            </a:r>
            <a:r>
              <a:rPr lang="fr-FR" b="1" dirty="0">
                <a:solidFill>
                  <a:schemeClr val="bg1">
                    <a:lumMod val="50000"/>
                  </a:schemeClr>
                </a:solidFill>
              </a:rPr>
              <a:t>// if </a:t>
            </a:r>
            <a:r>
              <a:rPr lang="fr-FR" b="1" dirty="0" err="1">
                <a:solidFill>
                  <a:schemeClr val="bg1">
                    <a:lumMod val="50000"/>
                  </a:schemeClr>
                </a:solidFill>
              </a:rPr>
              <a:t>created</a:t>
            </a:r>
            <a:endParaRPr lang="fr-FR" b="1" dirty="0">
              <a:solidFill>
                <a:schemeClr val="bg1">
                  <a:lumMod val="50000"/>
                </a:schemeClr>
              </a:solidFill>
            </a:endParaRPr>
          </a:p>
          <a:p>
            <a:r>
              <a:rPr lang="fr-FR" b="1" dirty="0">
                <a:solidFill>
                  <a:schemeClr val="accent6">
                    <a:lumMod val="75000"/>
                  </a:schemeClr>
                </a:solidFill>
              </a:rPr>
              <a:t>HTTP CODE 200 </a:t>
            </a:r>
            <a:r>
              <a:rPr lang="fr-FR" b="1" dirty="0">
                <a:solidFill>
                  <a:schemeClr val="bg1">
                    <a:lumMod val="50000"/>
                  </a:schemeClr>
                </a:solidFill>
              </a:rPr>
              <a:t>// if </a:t>
            </a:r>
            <a:r>
              <a:rPr lang="fr-FR" b="1" dirty="0" err="1">
                <a:solidFill>
                  <a:schemeClr val="bg1">
                    <a:lumMod val="50000"/>
                  </a:schemeClr>
                </a:solidFill>
              </a:rPr>
              <a:t>response</a:t>
            </a:r>
            <a:r>
              <a:rPr lang="fr-FR" b="1" dirty="0">
                <a:solidFill>
                  <a:schemeClr val="bg1">
                    <a:lumMod val="50000"/>
                  </a:schemeClr>
                </a:solidFill>
              </a:rPr>
              <a:t> body</a:t>
            </a:r>
          </a:p>
        </p:txBody>
      </p:sp>
      <p:cxnSp>
        <p:nvCxnSpPr>
          <p:cNvPr id="7" name="Connecteur droit 6">
            <a:extLst>
              <a:ext uri="{FF2B5EF4-FFF2-40B4-BE49-F238E27FC236}">
                <a16:creationId xmlns:a16="http://schemas.microsoft.com/office/drawing/2014/main" id="{999311B2-E205-494A-BED6-F82D1D45F63C}"/>
              </a:ext>
            </a:extLst>
          </p:cNvPr>
          <p:cNvCxnSpPr>
            <a:cxnSpLocks/>
          </p:cNvCxnSpPr>
          <p:nvPr/>
        </p:nvCxnSpPr>
        <p:spPr>
          <a:xfrm>
            <a:off x="6176960" y="1468619"/>
            <a:ext cx="0" cy="4951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5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POST for </a:t>
            </a:r>
            <a:r>
              <a:rPr lang="fr-FR" dirty="0" err="1"/>
              <a:t>specifics</a:t>
            </a:r>
            <a:r>
              <a:rPr lang="fr-FR" dirty="0"/>
              <a:t> cases</a:t>
            </a:r>
          </a:p>
        </p:txBody>
      </p:sp>
      <p:sp>
        <p:nvSpPr>
          <p:cNvPr id="4" name="Espace réservé du contenu 3"/>
          <p:cNvSpPr>
            <a:spLocks noGrp="1"/>
          </p:cNvSpPr>
          <p:nvPr>
            <p:ph idx="1"/>
          </p:nvPr>
        </p:nvSpPr>
        <p:spPr>
          <a:xfrm>
            <a:off x="838200" y="1552068"/>
            <a:ext cx="10515600" cy="4978210"/>
          </a:xfrm>
        </p:spPr>
        <p:txBody>
          <a:bodyPr>
            <a:normAutofit/>
          </a:bodyPr>
          <a:lstStyle/>
          <a:p>
            <a:r>
              <a:rPr lang="fr-FR" dirty="0">
                <a:latin typeface="Lato"/>
              </a:rPr>
              <a:t>D’après la RFC 2616, POST sert à :</a:t>
            </a:r>
          </a:p>
          <a:p>
            <a:pPr lvl="1"/>
            <a:r>
              <a:rPr lang="fr-FR" dirty="0">
                <a:latin typeface="Lato"/>
              </a:rPr>
              <a:t>annoter des ressources existantes</a:t>
            </a:r>
          </a:p>
          <a:p>
            <a:pPr lvl="1"/>
            <a:r>
              <a:rPr lang="fr-FR" dirty="0">
                <a:latin typeface="Lato"/>
              </a:rPr>
              <a:t>poster un message au sens « forum » du terme</a:t>
            </a:r>
          </a:p>
          <a:p>
            <a:pPr lvl="1"/>
            <a:r>
              <a:rPr lang="fr-FR" dirty="0">
                <a:latin typeface="Lato"/>
              </a:rPr>
              <a:t>envoyer des données à un processus qui saura les prendre en charge</a:t>
            </a:r>
          </a:p>
          <a:p>
            <a:pPr lvl="1"/>
            <a:r>
              <a:rPr lang="fr-FR" dirty="0">
                <a:latin typeface="Lato"/>
              </a:rPr>
              <a:t>ajouter des données dans une base de données</a:t>
            </a:r>
          </a:p>
          <a:p>
            <a:pPr marL="0" indent="0">
              <a:buNone/>
            </a:pPr>
            <a:endParaRPr lang="fr-FR" dirty="0">
              <a:latin typeface="Lato"/>
            </a:endParaRPr>
          </a:p>
          <a:p>
            <a:pPr marL="0" indent="0">
              <a:buNone/>
            </a:pPr>
            <a:r>
              <a:rPr lang="fr-FR" b="1" dirty="0">
                <a:solidFill>
                  <a:srgbClr val="0070C0"/>
                </a:solidFill>
              </a:rPr>
              <a:t>HTTP POST </a:t>
            </a:r>
            <a:r>
              <a:rPr lang="fr-FR" dirty="0">
                <a:solidFill>
                  <a:srgbClr val="0070C0"/>
                </a:solidFill>
                <a:hlinkClick r:id="rId2"/>
              </a:rPr>
              <a:t>http://monapi/calculate-fibonacci</a:t>
            </a:r>
            <a:r>
              <a:rPr lang="fr-FR" dirty="0">
                <a:solidFill>
                  <a:srgbClr val="0070C0"/>
                </a:solidFill>
              </a:rPr>
              <a:t> {’’input’’:390} </a:t>
            </a:r>
            <a:br>
              <a:rPr lang="fr-FR" dirty="0">
                <a:solidFill>
                  <a:srgbClr val="0070C0"/>
                </a:solidFill>
              </a:rPr>
            </a:br>
            <a:r>
              <a:rPr lang="en-US" dirty="0">
                <a:solidFill>
                  <a:srgbClr val="0070C0"/>
                </a:solidFill>
              </a:rPr>
              <a:t>Content-Type: application/json; charset=utf-8</a:t>
            </a:r>
            <a:br>
              <a:rPr lang="en-US" dirty="0">
                <a:solidFill>
                  <a:srgbClr val="0070C0"/>
                </a:solidFill>
              </a:rPr>
            </a:br>
            <a:endParaRPr lang="en-US" dirty="0">
              <a:solidFill>
                <a:srgbClr val="0070C0"/>
              </a:solidFill>
            </a:endParaRPr>
          </a:p>
          <a:p>
            <a:pPr marL="0" indent="0">
              <a:buNone/>
            </a:pPr>
            <a:r>
              <a:rPr lang="fr-FR" b="1" dirty="0">
                <a:solidFill>
                  <a:schemeClr val="accent6">
                    <a:lumMod val="75000"/>
                  </a:schemeClr>
                </a:solidFill>
              </a:rPr>
              <a:t>HTTP CODE 200 </a:t>
            </a:r>
            <a:r>
              <a:rPr lang="en-US" dirty="0">
                <a:solidFill>
                  <a:schemeClr val="accent6">
                    <a:lumMod val="75000"/>
                  </a:schemeClr>
                </a:solidFill>
              </a:rPr>
              <a:t>{‘’result’’:10029}</a:t>
            </a:r>
            <a:endParaRPr lang="fr-FR" dirty="0">
              <a:latin typeface="Lato"/>
            </a:endParaRPr>
          </a:p>
          <a:p>
            <a:pPr lvl="1"/>
            <a:endParaRPr lang="fr-FR" dirty="0"/>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3" name="Rectangle 2">
            <a:extLst>
              <a:ext uri="{FF2B5EF4-FFF2-40B4-BE49-F238E27FC236}">
                <a16:creationId xmlns:a16="http://schemas.microsoft.com/office/drawing/2014/main" id="{AABA093F-E45E-4BDE-A10A-9C285854F6ED}"/>
              </a:ext>
            </a:extLst>
          </p:cNvPr>
          <p:cNvSpPr/>
          <p:nvPr/>
        </p:nvSpPr>
        <p:spPr>
          <a:xfrm>
            <a:off x="0" y="6530278"/>
            <a:ext cx="3561744" cy="369332"/>
          </a:xfrm>
          <a:prstGeom prst="rect">
            <a:avLst/>
          </a:prstGeom>
        </p:spPr>
        <p:txBody>
          <a:bodyPr wrap="none">
            <a:spAutoFit/>
          </a:bodyPr>
          <a:lstStyle/>
          <a:p>
            <a:r>
              <a:rPr lang="fr-FR" dirty="0">
                <a:hlinkClick r:id="rId3"/>
              </a:rPr>
              <a:t>https://www.ietf.org/rfc/rfc2616.txt</a:t>
            </a:r>
            <a:endParaRPr lang="fr-FR" dirty="0"/>
          </a:p>
        </p:txBody>
      </p:sp>
    </p:spTree>
    <p:extLst>
      <p:ext uri="{BB962C8B-B14F-4D97-AF65-F5344CB8AC3E}">
        <p14:creationId xmlns:p14="http://schemas.microsoft.com/office/powerpoint/2010/main" val="98054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8964" y="-244869"/>
            <a:ext cx="10515600" cy="1325563"/>
          </a:xfrm>
        </p:spPr>
        <p:txBody>
          <a:bodyPr/>
          <a:lstStyle/>
          <a:p>
            <a:r>
              <a:rPr lang="fr-FR" dirty="0"/>
              <a:t>Comment uploader une image, vidéo?</a:t>
            </a:r>
          </a:p>
        </p:txBody>
      </p:sp>
      <p:sp>
        <p:nvSpPr>
          <p:cNvPr id="5" name="Rectangle 4"/>
          <p:cNvSpPr/>
          <p:nvPr/>
        </p:nvSpPr>
        <p:spPr>
          <a:xfrm>
            <a:off x="6934200" y="591456"/>
            <a:ext cx="6096000" cy="369332"/>
          </a:xfrm>
          <a:prstGeom prst="rect">
            <a:avLst/>
          </a:prstGeom>
        </p:spPr>
        <p:txBody>
          <a:bodyPr>
            <a:spAutoFit/>
          </a:bodyPr>
          <a:lstStyle/>
          <a:p>
            <a:endParaRPr lang="fr-FR" b="0" i="0" dirty="0">
              <a:effectLst/>
              <a:latin typeface="Lato"/>
            </a:endParaRPr>
          </a:p>
        </p:txBody>
      </p:sp>
      <p:sp>
        <p:nvSpPr>
          <p:cNvPr id="6" name="Rectangle 5">
            <a:extLst>
              <a:ext uri="{FF2B5EF4-FFF2-40B4-BE49-F238E27FC236}">
                <a16:creationId xmlns:a16="http://schemas.microsoft.com/office/drawing/2014/main" id="{01F53E7C-BC0E-4A9C-9218-92F218372B8A}"/>
              </a:ext>
            </a:extLst>
          </p:cNvPr>
          <p:cNvSpPr/>
          <p:nvPr/>
        </p:nvSpPr>
        <p:spPr>
          <a:xfrm>
            <a:off x="0" y="6060074"/>
            <a:ext cx="2809875" cy="707886"/>
          </a:xfrm>
          <a:prstGeom prst="rect">
            <a:avLst/>
          </a:prstGeom>
        </p:spPr>
        <p:txBody>
          <a:bodyPr wrap="square">
            <a:spAutoFit/>
          </a:bodyPr>
          <a:lstStyle/>
          <a:p>
            <a:r>
              <a:rPr lang="fr-FR" sz="1000" dirty="0">
                <a:hlinkClick r:id="rId2"/>
              </a:rPr>
              <a:t>https://tools.ietf.org/html/rfc2388</a:t>
            </a:r>
            <a:br>
              <a:rPr lang="fr-FR" sz="1000" dirty="0"/>
            </a:br>
            <a:r>
              <a:rPr lang="fr-FR" sz="1000" dirty="0">
                <a:hlinkClick r:id="rId3"/>
              </a:rPr>
              <a:t>https://stackoverflow.com/questions/1342506/why-is-form-enctype-multipart-form-data-required-when-uploading-a-file</a:t>
            </a:r>
            <a:endParaRPr lang="fr-FR" sz="1000" dirty="0"/>
          </a:p>
        </p:txBody>
      </p:sp>
      <p:pic>
        <p:nvPicPr>
          <p:cNvPr id="10" name="Image 9">
            <a:extLst>
              <a:ext uri="{FF2B5EF4-FFF2-40B4-BE49-F238E27FC236}">
                <a16:creationId xmlns:a16="http://schemas.microsoft.com/office/drawing/2014/main" id="{74724C77-DEE6-4BDF-B933-74794C6F36B1}"/>
              </a:ext>
            </a:extLst>
          </p:cNvPr>
          <p:cNvPicPr>
            <a:picLocks noChangeAspect="1"/>
          </p:cNvPicPr>
          <p:nvPr/>
        </p:nvPicPr>
        <p:blipFill rotWithShape="1">
          <a:blip r:embed="rId4"/>
          <a:srcRect t="4456" r="8499" b="5924"/>
          <a:stretch/>
        </p:blipFill>
        <p:spPr>
          <a:xfrm>
            <a:off x="2014682" y="2131181"/>
            <a:ext cx="8144163" cy="3590925"/>
          </a:xfrm>
          <a:prstGeom prst="rect">
            <a:avLst/>
          </a:prstGeom>
        </p:spPr>
      </p:pic>
      <p:pic>
        <p:nvPicPr>
          <p:cNvPr id="13" name="Image 12">
            <a:extLst>
              <a:ext uri="{FF2B5EF4-FFF2-40B4-BE49-F238E27FC236}">
                <a16:creationId xmlns:a16="http://schemas.microsoft.com/office/drawing/2014/main" id="{BD86463E-EF57-4EF9-8CBB-0F0B879EF126}"/>
              </a:ext>
            </a:extLst>
          </p:cNvPr>
          <p:cNvPicPr>
            <a:picLocks noChangeAspect="1"/>
          </p:cNvPicPr>
          <p:nvPr/>
        </p:nvPicPr>
        <p:blipFill rotWithShape="1">
          <a:blip r:embed="rId5"/>
          <a:srcRect t="12749" b="14150"/>
          <a:stretch/>
        </p:blipFill>
        <p:spPr>
          <a:xfrm>
            <a:off x="2291394" y="798613"/>
            <a:ext cx="7609212" cy="1209904"/>
          </a:xfrm>
          <a:prstGeom prst="rect">
            <a:avLst/>
          </a:prstGeom>
        </p:spPr>
      </p:pic>
      <p:sp>
        <p:nvSpPr>
          <p:cNvPr id="15" name="Rectangle 14">
            <a:extLst>
              <a:ext uri="{FF2B5EF4-FFF2-40B4-BE49-F238E27FC236}">
                <a16:creationId xmlns:a16="http://schemas.microsoft.com/office/drawing/2014/main" id="{6E170E9F-DD02-4404-A7CF-CA923A017862}"/>
              </a:ext>
            </a:extLst>
          </p:cNvPr>
          <p:cNvSpPr/>
          <p:nvPr/>
        </p:nvSpPr>
        <p:spPr>
          <a:xfrm>
            <a:off x="3043454" y="5912601"/>
            <a:ext cx="6086620" cy="707886"/>
          </a:xfrm>
          <a:prstGeom prst="rect">
            <a:avLst/>
          </a:prstGeom>
          <a:solidFill>
            <a:schemeClr val="bg1">
              <a:lumMod val="95000"/>
            </a:schemeClr>
          </a:solidFill>
        </p:spPr>
        <p:txBody>
          <a:bodyPr wrap="square">
            <a:spAutoFit/>
          </a:bodyPr>
          <a:lstStyle/>
          <a:p>
            <a:r>
              <a:rPr lang="fr-FR" sz="2000" b="1" dirty="0">
                <a:solidFill>
                  <a:schemeClr val="accent6">
                    <a:lumMod val="75000"/>
                  </a:schemeClr>
                </a:solidFill>
              </a:rPr>
              <a:t>HTTP CODE 201 </a:t>
            </a:r>
            <a:r>
              <a:rPr lang="fr-FR" sz="2000" b="1" dirty="0">
                <a:solidFill>
                  <a:schemeClr val="bg1">
                    <a:lumMod val="50000"/>
                  </a:schemeClr>
                </a:solidFill>
              </a:rPr>
              <a:t>// </a:t>
            </a:r>
            <a:r>
              <a:rPr lang="fr-FR" sz="2000" b="1" dirty="0" err="1">
                <a:solidFill>
                  <a:schemeClr val="bg1">
                    <a:lumMod val="50000"/>
                  </a:schemeClr>
                </a:solidFill>
              </a:rPr>
              <a:t>created</a:t>
            </a:r>
            <a:r>
              <a:rPr lang="fr-FR" sz="2000" b="1" dirty="0">
                <a:solidFill>
                  <a:schemeClr val="bg1">
                    <a:lumMod val="50000"/>
                  </a:schemeClr>
                </a:solidFill>
              </a:rPr>
              <a:t> </a:t>
            </a:r>
            <a:br>
              <a:rPr lang="fr-FR" sz="2000" b="1" dirty="0">
                <a:solidFill>
                  <a:srgbClr val="00B050"/>
                </a:solidFill>
              </a:rPr>
            </a:br>
            <a:r>
              <a:rPr lang="fr-FR" sz="2000" dirty="0">
                <a:solidFill>
                  <a:schemeClr val="accent6">
                    <a:lumMod val="75000"/>
                  </a:schemeClr>
                </a:solidFill>
              </a:rPr>
              <a:t>Location: </a:t>
            </a:r>
            <a:r>
              <a:rPr lang="fr-FR" sz="2000" dirty="0">
                <a:solidFill>
                  <a:srgbClr val="00B050"/>
                </a:solidFill>
                <a:hlinkClick r:id="rId6"/>
              </a:rPr>
              <a:t>http://monapi/home/</a:t>
            </a:r>
            <a:r>
              <a:rPr lang="fr-FR" sz="2000" dirty="0">
                <a:solidFill>
                  <a:schemeClr val="accent6">
                    <a:lumMod val="75000"/>
                  </a:schemeClr>
                </a:solidFill>
                <a:hlinkClick r:id="rId6"/>
              </a:rPr>
              <a:t>uploadFiles/test.txt</a:t>
            </a:r>
            <a:endParaRPr lang="fr-FR" sz="2000" dirty="0">
              <a:solidFill>
                <a:schemeClr val="accent6">
                  <a:lumMod val="75000"/>
                </a:schemeClr>
              </a:solidFill>
            </a:endParaRPr>
          </a:p>
        </p:txBody>
      </p:sp>
    </p:spTree>
    <p:extLst>
      <p:ext uri="{BB962C8B-B14F-4D97-AF65-F5344CB8AC3E}">
        <p14:creationId xmlns:p14="http://schemas.microsoft.com/office/powerpoint/2010/main" val="4109851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A5A1F-5024-4608-A0FA-2B65620DF60B}"/>
              </a:ext>
            </a:extLst>
          </p:cNvPr>
          <p:cNvSpPr>
            <a:spLocks noGrp="1"/>
          </p:cNvSpPr>
          <p:nvPr>
            <p:ph type="title"/>
          </p:nvPr>
        </p:nvSpPr>
        <p:spPr>
          <a:xfrm>
            <a:off x="28580" y="-81532"/>
            <a:ext cx="12163420" cy="1325563"/>
          </a:xfrm>
        </p:spPr>
        <p:txBody>
          <a:bodyPr>
            <a:normAutofit/>
          </a:bodyPr>
          <a:lstStyle/>
          <a:p>
            <a:r>
              <a:rPr lang="fr-FR" dirty="0"/>
              <a:t>PATCH permet une mise à jour partielle des données</a:t>
            </a:r>
          </a:p>
        </p:txBody>
      </p:sp>
      <p:sp>
        <p:nvSpPr>
          <p:cNvPr id="4" name="Espace réservé du contenu 2">
            <a:extLst>
              <a:ext uri="{FF2B5EF4-FFF2-40B4-BE49-F238E27FC236}">
                <a16:creationId xmlns:a16="http://schemas.microsoft.com/office/drawing/2014/main" id="{92593197-4107-4F03-BF53-CF6FCA80D6D3}"/>
              </a:ext>
            </a:extLst>
          </p:cNvPr>
          <p:cNvSpPr txBox="1">
            <a:spLocks/>
          </p:cNvSpPr>
          <p:nvPr/>
        </p:nvSpPr>
        <p:spPr>
          <a:xfrm>
            <a:off x="2924182" y="2740214"/>
            <a:ext cx="6743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fr-FR" sz="2400" dirty="0">
                <a:solidFill>
                  <a:srgbClr val="0070C0"/>
                </a:solidFill>
              </a:rPr>
              <a:t>{’’nom’’: ’’</a:t>
            </a:r>
            <a:r>
              <a:rPr lang="fr-FR" sz="2400" dirty="0" err="1">
                <a:solidFill>
                  <a:srgbClr val="0070C0"/>
                </a:solidFill>
              </a:rPr>
              <a:t>delahousse</a:t>
            </a:r>
            <a:r>
              <a:rPr lang="fr-FR" sz="2400" dirty="0">
                <a:solidFill>
                  <a:srgbClr val="0070C0"/>
                </a:solidFill>
              </a:rPr>
              <a:t>’’}</a:t>
            </a:r>
            <a:endParaRPr lang="fr-FR" sz="2400" dirty="0"/>
          </a:p>
          <a:p>
            <a:pPr marL="0" indent="0">
              <a:buFont typeface="Arial" panose="020B0604020202020204" pitchFamily="34" charset="0"/>
              <a:buNone/>
            </a:pPr>
            <a:r>
              <a:rPr lang="en-US" sz="2400" dirty="0">
                <a:solidFill>
                  <a:srgbClr val="0070C0"/>
                </a:solidFill>
              </a:rPr>
              <a:t>Content-Type: application/json; charset=utf-8</a:t>
            </a:r>
          </a:p>
          <a:p>
            <a:endParaRPr lang="fr-FR" sz="2400" dirty="0"/>
          </a:p>
          <a:p>
            <a:pPr marL="0" indent="0">
              <a:buFont typeface="Arial" panose="020B0604020202020204" pitchFamily="34" charse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5" name="Rectangle 4">
            <a:extLst>
              <a:ext uri="{FF2B5EF4-FFF2-40B4-BE49-F238E27FC236}">
                <a16:creationId xmlns:a16="http://schemas.microsoft.com/office/drawing/2014/main" id="{2B8A8E4B-BA62-482B-A45F-C5C32183C235}"/>
              </a:ext>
            </a:extLst>
          </p:cNvPr>
          <p:cNvSpPr/>
          <p:nvPr/>
        </p:nvSpPr>
        <p:spPr>
          <a:xfrm>
            <a:off x="71438" y="2936679"/>
            <a:ext cx="2214565" cy="2585323"/>
          </a:xfrm>
          <a:prstGeom prst="rect">
            <a:avLst/>
          </a:prstGeom>
        </p:spPr>
        <p:txBody>
          <a:bodyPr wrap="square">
            <a:spAutoFit/>
          </a:bodyPr>
          <a:lstStyle/>
          <a:p>
            <a:pPr algn="ctr"/>
            <a:r>
              <a:rPr lang="fr-FR" sz="2400" b="1" dirty="0"/>
              <a:t>Original state</a:t>
            </a:r>
          </a:p>
          <a:p>
            <a:endParaRPr lang="fr-FR" sz="2400" dirty="0"/>
          </a:p>
          <a:p>
            <a:r>
              <a:rPr lang="fr-FR" sz="1600" dirty="0"/>
              <a:t>{</a:t>
            </a:r>
          </a:p>
          <a:p>
            <a:r>
              <a:rPr lang="fr-FR" sz="1600" dirty="0"/>
              <a:t>  "nom": "chervet",</a:t>
            </a:r>
          </a:p>
          <a:p>
            <a:r>
              <a:rPr lang="fr-FR" sz="1600" dirty="0"/>
              <a:t>  "</a:t>
            </a:r>
            <a:r>
              <a:rPr lang="fr-FR" sz="1600" dirty="0" err="1"/>
              <a:t>prenom</a:t>
            </a:r>
            <a:r>
              <a:rPr lang="fr-FR" sz="1600" dirty="0"/>
              <a:t>": "guillaume"</a:t>
            </a:r>
          </a:p>
          <a:p>
            <a:r>
              <a:rPr lang="fr-FR" sz="1600" dirty="0"/>
              <a:t>}</a:t>
            </a:r>
          </a:p>
          <a:p>
            <a:endParaRPr lang="fr-FR" sz="2400" dirty="0"/>
          </a:p>
          <a:p>
            <a:r>
              <a:rPr lang="fr-FR" sz="2400" dirty="0"/>
              <a:t>	</a:t>
            </a:r>
          </a:p>
        </p:txBody>
      </p:sp>
      <p:sp>
        <p:nvSpPr>
          <p:cNvPr id="6" name="Rectangle 5">
            <a:extLst>
              <a:ext uri="{FF2B5EF4-FFF2-40B4-BE49-F238E27FC236}">
                <a16:creationId xmlns:a16="http://schemas.microsoft.com/office/drawing/2014/main" id="{452CB085-92AE-4919-90B8-BE0F2D79B389}"/>
              </a:ext>
            </a:extLst>
          </p:cNvPr>
          <p:cNvSpPr/>
          <p:nvPr/>
        </p:nvSpPr>
        <p:spPr>
          <a:xfrm>
            <a:off x="9407422" y="2936679"/>
            <a:ext cx="2351196" cy="1846659"/>
          </a:xfrm>
          <a:prstGeom prst="rect">
            <a:avLst/>
          </a:prstGeom>
        </p:spPr>
        <p:txBody>
          <a:bodyPr wrap="square">
            <a:spAutoFit/>
          </a:bodyPr>
          <a:lstStyle/>
          <a:p>
            <a:pPr algn="ctr"/>
            <a:r>
              <a:rPr lang="fr-FR" sz="2400" b="1" dirty="0"/>
              <a:t>Final state</a:t>
            </a:r>
          </a:p>
          <a:p>
            <a:endParaRPr lang="fr-FR" sz="2400" dirty="0"/>
          </a:p>
          <a:p>
            <a:r>
              <a:rPr lang="fr-FR" sz="1600" dirty="0"/>
              <a:t>{</a:t>
            </a:r>
          </a:p>
          <a:p>
            <a:r>
              <a:rPr lang="fr-FR" sz="1600" dirty="0"/>
              <a:t>  "nom": "</a:t>
            </a:r>
            <a:r>
              <a:rPr lang="fr-FR" sz="1600" dirty="0" err="1"/>
              <a:t>delahousse</a:t>
            </a:r>
            <a:r>
              <a:rPr lang="fr-FR" sz="1600" dirty="0"/>
              <a:t>",</a:t>
            </a:r>
          </a:p>
          <a:p>
            <a:r>
              <a:rPr lang="fr-FR" sz="1600" dirty="0"/>
              <a:t>  "</a:t>
            </a:r>
            <a:r>
              <a:rPr lang="fr-FR" sz="1600" dirty="0" err="1"/>
              <a:t>prenom</a:t>
            </a:r>
            <a:r>
              <a:rPr lang="fr-FR" sz="1600" dirty="0"/>
              <a:t>": "guillaume"</a:t>
            </a:r>
          </a:p>
          <a:p>
            <a:r>
              <a:rPr lang="fr-FR" sz="1600" dirty="0"/>
              <a:t>}</a:t>
            </a:r>
          </a:p>
        </p:txBody>
      </p:sp>
      <p:pic>
        <p:nvPicPr>
          <p:cNvPr id="9" name="Picture 4" descr="Résultat de recherche d'images pour &quot;image serveur&quot;">
            <a:extLst>
              <a:ext uri="{FF2B5EF4-FFF2-40B4-BE49-F238E27FC236}">
                <a16:creationId xmlns:a16="http://schemas.microsoft.com/office/drawing/2014/main" id="{19BC4F26-78CE-43FC-AE2E-B1ECAC6579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890588" y="1523299"/>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image ordinateur&quot;">
            <a:extLst>
              <a:ext uri="{FF2B5EF4-FFF2-40B4-BE49-F238E27FC236}">
                <a16:creationId xmlns:a16="http://schemas.microsoft.com/office/drawing/2014/main" id="{7891D36C-FFC0-4F45-BC74-C098E4126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709" y="1561928"/>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ésultat de recherche d'images pour &quot;image serveur&quot;">
            <a:extLst>
              <a:ext uri="{FF2B5EF4-FFF2-40B4-BE49-F238E27FC236}">
                <a16:creationId xmlns:a16="http://schemas.microsoft.com/office/drawing/2014/main" id="{DF1A2278-FFFA-46A6-8ABC-3552035DB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13567"/>
          <a:stretch/>
        </p:blipFill>
        <p:spPr bwMode="auto">
          <a:xfrm>
            <a:off x="10362465" y="1542960"/>
            <a:ext cx="356466" cy="5354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DE939868-2203-43D4-BA41-90E22707F4EB}"/>
              </a:ext>
            </a:extLst>
          </p:cNvPr>
          <p:cNvCxnSpPr>
            <a:cxnSpLocks/>
          </p:cNvCxnSpPr>
          <p:nvPr/>
        </p:nvCxnSpPr>
        <p:spPr>
          <a:xfrm>
            <a:off x="8955139"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21A2796-700A-43FE-8D71-ACCD40055546}"/>
              </a:ext>
            </a:extLst>
          </p:cNvPr>
          <p:cNvCxnSpPr>
            <a:cxnSpLocks/>
          </p:cNvCxnSpPr>
          <p:nvPr/>
        </p:nvCxnSpPr>
        <p:spPr>
          <a:xfrm>
            <a:off x="2584497" y="1719874"/>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8A98A970-551A-43D4-A744-04D4B5F848E5}"/>
              </a:ext>
            </a:extLst>
          </p:cNvPr>
          <p:cNvCxnSpPr>
            <a:cxnSpLocks/>
          </p:cNvCxnSpPr>
          <p:nvPr/>
        </p:nvCxnSpPr>
        <p:spPr>
          <a:xfrm flipH="1">
            <a:off x="2324864"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1787034-35F7-4DDC-82C8-7FC202F3FD75}"/>
              </a:ext>
            </a:extLst>
          </p:cNvPr>
          <p:cNvCxnSpPr>
            <a:cxnSpLocks/>
          </p:cNvCxnSpPr>
          <p:nvPr/>
        </p:nvCxnSpPr>
        <p:spPr>
          <a:xfrm flipH="1">
            <a:off x="8760311" y="4229340"/>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057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necteur droit 14">
            <a:extLst>
              <a:ext uri="{FF2B5EF4-FFF2-40B4-BE49-F238E27FC236}">
                <a16:creationId xmlns:a16="http://schemas.microsoft.com/office/drawing/2014/main" id="{9EAEE3E5-9884-42A5-B63A-E4F7CB96FBC8}"/>
              </a:ext>
            </a:extLst>
          </p:cNvPr>
          <p:cNvCxnSpPr>
            <a:cxnSpLocks/>
          </p:cNvCxnSpPr>
          <p:nvPr/>
        </p:nvCxnSpPr>
        <p:spPr>
          <a:xfrm>
            <a:off x="9269457" y="7626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2C47F48-E096-4912-87AD-6F4AFB748C98}"/>
              </a:ext>
            </a:extLst>
          </p:cNvPr>
          <p:cNvCxnSpPr>
            <a:cxnSpLocks/>
          </p:cNvCxnSpPr>
          <p:nvPr/>
        </p:nvCxnSpPr>
        <p:spPr>
          <a:xfrm>
            <a:off x="2253888" y="792103"/>
            <a:ext cx="0" cy="495141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471EFAFA-684C-4149-B4E8-3A7D882A893E}"/>
              </a:ext>
            </a:extLst>
          </p:cNvPr>
          <p:cNvSpPr>
            <a:spLocks noGrp="1"/>
          </p:cNvSpPr>
          <p:nvPr>
            <p:ph type="title"/>
          </p:nvPr>
        </p:nvSpPr>
        <p:spPr>
          <a:xfrm>
            <a:off x="232627" y="-199485"/>
            <a:ext cx="10515600" cy="1325563"/>
          </a:xfrm>
        </p:spPr>
        <p:txBody>
          <a:bodyPr/>
          <a:lstStyle/>
          <a:p>
            <a:r>
              <a:rPr lang="fr-FR" dirty="0"/>
              <a:t>PATCH standard JSON Patch</a:t>
            </a:r>
          </a:p>
        </p:txBody>
      </p:sp>
      <p:sp>
        <p:nvSpPr>
          <p:cNvPr id="3" name="Espace réservé du contenu 2">
            <a:extLst>
              <a:ext uri="{FF2B5EF4-FFF2-40B4-BE49-F238E27FC236}">
                <a16:creationId xmlns:a16="http://schemas.microsoft.com/office/drawing/2014/main" id="{69D149B8-45CB-4DAF-A801-4183A331D8FB}"/>
              </a:ext>
            </a:extLst>
          </p:cNvPr>
          <p:cNvSpPr>
            <a:spLocks noGrp="1"/>
          </p:cNvSpPr>
          <p:nvPr>
            <p:ph idx="1"/>
          </p:nvPr>
        </p:nvSpPr>
        <p:spPr>
          <a:xfrm>
            <a:off x="2678186" y="1468619"/>
            <a:ext cx="6743700" cy="4351338"/>
          </a:xfrm>
        </p:spPr>
        <p:txBody>
          <a:bodyPr>
            <a:normAutofit/>
          </a:bodyPr>
          <a:lstStyle/>
          <a:p>
            <a:pPr marL="0" indent="0">
              <a:buNone/>
            </a:pPr>
            <a:r>
              <a:rPr lang="fr-FR" sz="2400" b="1" dirty="0">
                <a:solidFill>
                  <a:srgbClr val="0070C0"/>
                </a:solidFill>
              </a:rPr>
              <a:t>HTTP PATCH </a:t>
            </a:r>
            <a:r>
              <a:rPr lang="fr-FR" sz="2400" dirty="0">
                <a:hlinkClick r:id="rId2"/>
              </a:rPr>
              <a:t>http://monapi/personnes/1</a:t>
            </a:r>
            <a:r>
              <a:rPr lang="fr-FR" sz="2400" dirty="0"/>
              <a:t> </a:t>
            </a:r>
            <a:r>
              <a:rPr lang="en-US" sz="2400" dirty="0">
                <a:solidFill>
                  <a:srgbClr val="0070C0"/>
                </a:solidFill>
              </a:rPr>
              <a:t>[</a:t>
            </a:r>
          </a:p>
          <a:p>
            <a:pPr marL="0" indent="0">
              <a:buNone/>
            </a:pPr>
            <a:r>
              <a:rPr lang="en-US" sz="2400" dirty="0">
                <a:solidFill>
                  <a:srgbClr val="0070C0"/>
                </a:solidFill>
              </a:rPr>
              <a:t>  { "op": "replace", "path": "/</a:t>
            </a:r>
            <a:r>
              <a:rPr lang="en-US" sz="2400" dirty="0" err="1">
                <a:solidFill>
                  <a:srgbClr val="0070C0"/>
                </a:solidFill>
              </a:rPr>
              <a:t>baz</a:t>
            </a:r>
            <a:r>
              <a:rPr lang="en-US" sz="2400" dirty="0">
                <a:solidFill>
                  <a:srgbClr val="0070C0"/>
                </a:solidFill>
              </a:rPr>
              <a:t>", "value": "boo" },</a:t>
            </a:r>
          </a:p>
          <a:p>
            <a:pPr marL="0" indent="0">
              <a:buNone/>
            </a:pPr>
            <a:r>
              <a:rPr lang="en-US" sz="2400" dirty="0">
                <a:solidFill>
                  <a:srgbClr val="0070C0"/>
                </a:solidFill>
              </a:rPr>
              <a:t>  { "op": "add", "path": "/hello", "value": ["world"] },</a:t>
            </a:r>
          </a:p>
          <a:p>
            <a:pPr marL="0" indent="0">
              <a:buNone/>
            </a:pPr>
            <a:r>
              <a:rPr lang="en-US" sz="2400" dirty="0">
                <a:solidFill>
                  <a:srgbClr val="0070C0"/>
                </a:solidFill>
              </a:rPr>
              <a:t>  { "op": "remove", "path": "/foo" }</a:t>
            </a:r>
          </a:p>
          <a:p>
            <a:pPr marL="0" indent="0">
              <a:buNone/>
            </a:pPr>
            <a:r>
              <a:rPr lang="en-US" sz="2400" dirty="0">
                <a:solidFill>
                  <a:srgbClr val="0070C0"/>
                </a:solidFill>
              </a:rPr>
              <a:t>]</a:t>
            </a:r>
            <a:endParaRPr lang="fr-FR" sz="2400" dirty="0">
              <a:solidFill>
                <a:srgbClr val="0070C0"/>
              </a:solidFill>
            </a:endParaRPr>
          </a:p>
          <a:p>
            <a:pPr marL="0" indent="0">
              <a:buNone/>
            </a:pPr>
            <a:r>
              <a:rPr lang="en-US" sz="2400" dirty="0">
                <a:solidFill>
                  <a:srgbClr val="0070C0"/>
                </a:solidFill>
                <a:highlight>
                  <a:srgbClr val="FFFF00"/>
                </a:highlight>
              </a:rPr>
              <a:t>Content-Type: application/</a:t>
            </a:r>
            <a:r>
              <a:rPr lang="en-US" sz="2400" dirty="0" err="1">
                <a:solidFill>
                  <a:srgbClr val="0070C0"/>
                </a:solidFill>
                <a:highlight>
                  <a:srgbClr val="FFFF00"/>
                </a:highlight>
              </a:rPr>
              <a:t>json-patch+json</a:t>
            </a:r>
            <a:r>
              <a:rPr lang="en-US" sz="2400" dirty="0">
                <a:solidFill>
                  <a:srgbClr val="0070C0"/>
                </a:solidFill>
                <a:highlight>
                  <a:srgbClr val="FFFF00"/>
                </a:highlight>
              </a:rPr>
              <a:t>; charset=utf-8</a:t>
            </a:r>
          </a:p>
          <a:p>
            <a:endParaRPr lang="fr-FR" sz="2400" dirty="0"/>
          </a:p>
          <a:p>
            <a:pPr marL="0" indent="0">
              <a:buNone/>
            </a:pPr>
            <a:r>
              <a:rPr lang="fr-FR" sz="2400" b="1" dirty="0">
                <a:solidFill>
                  <a:schemeClr val="accent6">
                    <a:lumMod val="75000"/>
                  </a:schemeClr>
                </a:solidFill>
              </a:rPr>
              <a:t>HTTP CODE 204 </a:t>
            </a:r>
            <a:r>
              <a:rPr lang="fr-FR" sz="2400" dirty="0">
                <a:solidFill>
                  <a:schemeClr val="bg1">
                    <a:lumMod val="50000"/>
                  </a:schemeClr>
                </a:solidFill>
              </a:rPr>
              <a:t>// no content</a:t>
            </a:r>
          </a:p>
        </p:txBody>
      </p:sp>
      <p:sp>
        <p:nvSpPr>
          <p:cNvPr id="4" name="Rectangle 3">
            <a:extLst>
              <a:ext uri="{FF2B5EF4-FFF2-40B4-BE49-F238E27FC236}">
                <a16:creationId xmlns:a16="http://schemas.microsoft.com/office/drawing/2014/main" id="{FBCB464E-832F-4286-B98E-2D3C1DBC50E3}"/>
              </a:ext>
            </a:extLst>
          </p:cNvPr>
          <p:cNvSpPr/>
          <p:nvPr/>
        </p:nvSpPr>
        <p:spPr>
          <a:xfrm>
            <a:off x="19050" y="6151547"/>
            <a:ext cx="3810000" cy="707886"/>
          </a:xfrm>
          <a:prstGeom prst="rect">
            <a:avLst/>
          </a:prstGeom>
        </p:spPr>
        <p:txBody>
          <a:bodyPr wrap="square">
            <a:spAutoFit/>
          </a:bodyPr>
          <a:lstStyle/>
          <a:p>
            <a:r>
              <a:rPr lang="fr-FR" sz="2000" dirty="0">
                <a:hlinkClick r:id="rId3"/>
              </a:rPr>
              <a:t>https://tools.ietf.org/html/rfc6902</a:t>
            </a:r>
            <a:br>
              <a:rPr lang="fr-FR" sz="2000" dirty="0"/>
            </a:br>
            <a:r>
              <a:rPr lang="fr-FR" sz="2000" dirty="0">
                <a:hlinkClick r:id="rId4"/>
              </a:rPr>
              <a:t>http://jsonpatch.com</a:t>
            </a:r>
            <a:endParaRPr lang="fr-FR" sz="2000" dirty="0"/>
          </a:p>
        </p:txBody>
      </p:sp>
      <p:sp>
        <p:nvSpPr>
          <p:cNvPr id="9" name="Rectangle 8">
            <a:extLst>
              <a:ext uri="{FF2B5EF4-FFF2-40B4-BE49-F238E27FC236}">
                <a16:creationId xmlns:a16="http://schemas.microsoft.com/office/drawing/2014/main" id="{37974711-65B9-493E-91C1-F7FD79C7BBF4}"/>
              </a:ext>
            </a:extLst>
          </p:cNvPr>
          <p:cNvSpPr/>
          <p:nvPr/>
        </p:nvSpPr>
        <p:spPr>
          <a:xfrm>
            <a:off x="0" y="2136572"/>
            <a:ext cx="1924050" cy="3046988"/>
          </a:xfrm>
          <a:prstGeom prst="rect">
            <a:avLst/>
          </a:prstGeom>
        </p:spPr>
        <p:txBody>
          <a:bodyPr wrap="square">
            <a:spAutoFit/>
          </a:bodyPr>
          <a:lstStyle/>
          <a:p>
            <a:pPr algn="ctr"/>
            <a:r>
              <a:rPr lang="fr-FR" sz="2400" b="1" dirty="0"/>
              <a:t>Original state</a:t>
            </a:r>
          </a:p>
          <a:p>
            <a:endParaRPr lang="fr-FR" sz="2400" dirty="0"/>
          </a:p>
          <a:p>
            <a:r>
              <a:rPr lang="fr-FR" sz="2400" dirty="0"/>
              <a:t>{</a:t>
            </a:r>
          </a:p>
          <a:p>
            <a:r>
              <a:rPr lang="fr-FR" sz="2400" dirty="0"/>
              <a:t>  "</a:t>
            </a:r>
            <a:r>
              <a:rPr lang="fr-FR" sz="2400" dirty="0" err="1"/>
              <a:t>baz</a:t>
            </a:r>
            <a:r>
              <a:rPr lang="fr-FR" sz="2400" dirty="0"/>
              <a:t>": "</a:t>
            </a:r>
            <a:r>
              <a:rPr lang="fr-FR" sz="2400" dirty="0" err="1"/>
              <a:t>qux</a:t>
            </a:r>
            <a:r>
              <a:rPr lang="fr-FR" sz="2400" dirty="0"/>
              <a:t>",</a:t>
            </a:r>
          </a:p>
          <a:p>
            <a:r>
              <a:rPr lang="fr-FR" sz="2400" dirty="0"/>
              <a:t>  "</a:t>
            </a:r>
            <a:r>
              <a:rPr lang="fr-FR" sz="2400" dirty="0" err="1"/>
              <a:t>foo</a:t>
            </a:r>
            <a:r>
              <a:rPr lang="fr-FR" sz="2400" dirty="0"/>
              <a:t>": "bar"</a:t>
            </a:r>
          </a:p>
          <a:p>
            <a:r>
              <a:rPr lang="fr-FR" sz="2400" dirty="0"/>
              <a:t>}</a:t>
            </a:r>
          </a:p>
          <a:p>
            <a:endParaRPr lang="fr-FR" sz="2400" dirty="0"/>
          </a:p>
          <a:p>
            <a:r>
              <a:rPr lang="fr-FR" sz="2400" dirty="0"/>
              <a:t>	</a:t>
            </a:r>
          </a:p>
        </p:txBody>
      </p:sp>
      <p:sp>
        <p:nvSpPr>
          <p:cNvPr id="10" name="Rectangle 9">
            <a:extLst>
              <a:ext uri="{FF2B5EF4-FFF2-40B4-BE49-F238E27FC236}">
                <a16:creationId xmlns:a16="http://schemas.microsoft.com/office/drawing/2014/main" id="{7F0E6CA3-0E69-4391-9A5F-21107B21B1F5}"/>
              </a:ext>
            </a:extLst>
          </p:cNvPr>
          <p:cNvSpPr/>
          <p:nvPr/>
        </p:nvSpPr>
        <p:spPr>
          <a:xfrm>
            <a:off x="9666588" y="2136572"/>
            <a:ext cx="2724150" cy="2308324"/>
          </a:xfrm>
          <a:prstGeom prst="rect">
            <a:avLst/>
          </a:prstGeom>
        </p:spPr>
        <p:txBody>
          <a:bodyPr wrap="square">
            <a:spAutoFit/>
          </a:bodyPr>
          <a:lstStyle/>
          <a:p>
            <a:pPr algn="ctr"/>
            <a:r>
              <a:rPr lang="fr-FR" sz="2400" b="1" dirty="0"/>
              <a:t>Final state</a:t>
            </a:r>
          </a:p>
          <a:p>
            <a:endParaRPr lang="fr-FR" sz="2400" dirty="0"/>
          </a:p>
          <a:p>
            <a:r>
              <a:rPr lang="fr-FR" sz="2400" dirty="0"/>
              <a:t>{</a:t>
            </a:r>
          </a:p>
          <a:p>
            <a:r>
              <a:rPr lang="fr-FR" sz="2400" dirty="0"/>
              <a:t>  "</a:t>
            </a:r>
            <a:r>
              <a:rPr lang="fr-FR" sz="2400" dirty="0" err="1"/>
              <a:t>baz</a:t>
            </a:r>
            <a:r>
              <a:rPr lang="fr-FR" sz="2400" dirty="0"/>
              <a:t>": "</a:t>
            </a:r>
            <a:r>
              <a:rPr lang="fr-FR" sz="2400" dirty="0" err="1"/>
              <a:t>boo</a:t>
            </a:r>
            <a:r>
              <a:rPr lang="fr-FR" sz="2400" dirty="0"/>
              <a:t>",</a:t>
            </a:r>
          </a:p>
          <a:p>
            <a:r>
              <a:rPr lang="fr-FR" sz="2400" dirty="0"/>
              <a:t>  "hello": ["world"]</a:t>
            </a:r>
          </a:p>
          <a:p>
            <a:r>
              <a:rPr lang="fr-FR" sz="2400" dirty="0"/>
              <a:t>}</a:t>
            </a:r>
          </a:p>
        </p:txBody>
      </p:sp>
      <p:cxnSp>
        <p:nvCxnSpPr>
          <p:cNvPr id="11" name="Connecteur droit 10">
            <a:extLst>
              <a:ext uri="{FF2B5EF4-FFF2-40B4-BE49-F238E27FC236}">
                <a16:creationId xmlns:a16="http://schemas.microsoft.com/office/drawing/2014/main" id="{7B9516D4-4707-40DF-8E0C-1D1746C40629}"/>
              </a:ext>
            </a:extLst>
          </p:cNvPr>
          <p:cNvCxnSpPr>
            <a:cxnSpLocks/>
          </p:cNvCxnSpPr>
          <p:nvPr/>
        </p:nvCxnSpPr>
        <p:spPr>
          <a:xfrm flipH="1">
            <a:off x="1997790"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E8ED4B1-D7BE-4A9C-BC61-25217B02DB40}"/>
              </a:ext>
            </a:extLst>
          </p:cNvPr>
          <p:cNvCxnSpPr>
            <a:cxnSpLocks/>
          </p:cNvCxnSpPr>
          <p:nvPr/>
        </p:nvCxnSpPr>
        <p:spPr>
          <a:xfrm flipH="1">
            <a:off x="9049185" y="3564723"/>
            <a:ext cx="509434" cy="0"/>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Picture 4" descr="Résultat de recherche d'images pour &quot;image serveur&quot;">
            <a:extLst>
              <a:ext uri="{FF2B5EF4-FFF2-40B4-BE49-F238E27FC236}">
                <a16:creationId xmlns:a16="http://schemas.microsoft.com/office/drawing/2014/main" id="{8E379835-321D-4A3C-8D85-66175C1ED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708559" y="741727"/>
            <a:ext cx="356466" cy="5354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ésultat de recherche d'images pour &quot;image ordinateur&quot;">
            <a:extLst>
              <a:ext uri="{FF2B5EF4-FFF2-40B4-BE49-F238E27FC236}">
                <a16:creationId xmlns:a16="http://schemas.microsoft.com/office/drawing/2014/main" id="{8A5BCEC9-3211-49F5-B0B4-373639E92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677" y="761821"/>
            <a:ext cx="542492" cy="542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ésultat de recherche d'images pour &quot;image serveur&quot;">
            <a:extLst>
              <a:ext uri="{FF2B5EF4-FFF2-40B4-BE49-F238E27FC236}">
                <a16:creationId xmlns:a16="http://schemas.microsoft.com/office/drawing/2014/main" id="{4D31239E-D49A-4E1B-8DCD-EEFD0AD4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10748227" y="723192"/>
            <a:ext cx="356466" cy="53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89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Modéliser vos API </a:t>
            </a:r>
            <a:r>
              <a:rPr lang="fr-FR" dirty="0">
                <a:solidFill>
                  <a:srgbClr val="00B0F0"/>
                </a:solidFill>
              </a:rPr>
              <a:t>sous forme de catalogue</a:t>
            </a:r>
          </a:p>
        </p:txBody>
      </p:sp>
      <p:sp>
        <p:nvSpPr>
          <p:cNvPr id="4" name="Espace réservé du contenu 3"/>
          <p:cNvSpPr>
            <a:spLocks noGrp="1"/>
          </p:cNvSpPr>
          <p:nvPr>
            <p:ph idx="1"/>
          </p:nvPr>
        </p:nvSpPr>
        <p:spPr>
          <a:xfrm>
            <a:off x="-113146" y="6517230"/>
            <a:ext cx="10515600" cy="340770"/>
          </a:xfrm>
        </p:spPr>
        <p:txBody>
          <a:bodyPr>
            <a:normAutofit fontScale="85000" lnSpcReduction="10000"/>
          </a:bodyPr>
          <a:lstStyle/>
          <a:p>
            <a:pPr marL="457200" lvl="1" indent="0">
              <a:buNone/>
            </a:pPr>
            <a:r>
              <a:rPr lang="fr-FR" dirty="0">
                <a:hlinkClick r:id="rId2"/>
              </a:rPr>
              <a:t>http://blog.nicolashachet.com/niveaux/confirme/larchitecture-rest-expliquee-en-5-regles/</a:t>
            </a:r>
            <a:endParaRPr lang="fr-FR" dirty="0"/>
          </a:p>
          <a:p>
            <a:pPr lvl="1"/>
            <a:endParaRPr lang="fr-FR" dirty="0"/>
          </a:p>
        </p:txBody>
      </p:sp>
      <p:sp>
        <p:nvSpPr>
          <p:cNvPr id="6" name="Rectangle 5">
            <a:extLst>
              <a:ext uri="{FF2B5EF4-FFF2-40B4-BE49-F238E27FC236}">
                <a16:creationId xmlns:a16="http://schemas.microsoft.com/office/drawing/2014/main" id="{3080637D-C53D-403B-8AB4-D8BC2947B662}"/>
              </a:ext>
            </a:extLst>
          </p:cNvPr>
          <p:cNvSpPr/>
          <p:nvPr/>
        </p:nvSpPr>
        <p:spPr>
          <a:xfrm>
            <a:off x="360217" y="1706710"/>
            <a:ext cx="11831783" cy="3108543"/>
          </a:xfrm>
          <a:prstGeom prst="rect">
            <a:avLst/>
          </a:prstGeom>
        </p:spPr>
        <p:txBody>
          <a:bodyPr wrap="square">
            <a:spAutoFit/>
          </a:bodyPr>
          <a:lstStyle/>
          <a:p>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/1568 </a:t>
            </a:r>
            <a:r>
              <a:rPr lang="fr-FR" sz="2400" dirty="0">
                <a:solidFill>
                  <a:schemeClr val="bg1">
                    <a:lumMod val="65000"/>
                  </a:schemeClr>
                </a:solidFill>
              </a:rPr>
              <a:t>=&gt; un commentaire pour un livre</a:t>
            </a: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a:t>
            </a:r>
            <a:r>
              <a:rPr lang="fr-FR" sz="2800" dirty="0">
                <a:solidFill>
                  <a:srgbClr val="7030A0"/>
                </a:solidFill>
              </a:rPr>
              <a:t>comments</a:t>
            </a:r>
            <a:r>
              <a:rPr lang="fr-FR" sz="2800" dirty="0"/>
              <a:t> </a:t>
            </a:r>
            <a:r>
              <a:rPr lang="fr-FR" sz="2400" dirty="0">
                <a:solidFill>
                  <a:schemeClr val="bg1">
                    <a:lumMod val="65000"/>
                  </a:schemeClr>
                </a:solidFill>
              </a:rPr>
              <a:t>=&gt; tous les commentaires pour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a:t>
            </a:r>
            <a:r>
              <a:rPr lang="fr-FR" sz="2800" dirty="0">
                <a:solidFill>
                  <a:srgbClr val="0070C0"/>
                </a:solidFill>
              </a:rPr>
              <a:t>87</a:t>
            </a:r>
            <a:r>
              <a:rPr lang="fr-FR" sz="2800" dirty="0"/>
              <a:t> </a:t>
            </a:r>
            <a:r>
              <a:rPr lang="fr-FR" sz="2400" dirty="0">
                <a:solidFill>
                  <a:schemeClr val="bg1">
                    <a:lumMod val="65000"/>
                  </a:schemeClr>
                </a:solidFill>
              </a:rPr>
              <a:t>=&gt; un livre</a:t>
            </a:r>
            <a:endParaRPr lang="fr-FR" sz="2800" dirty="0">
              <a:solidFill>
                <a:schemeClr val="bg1">
                  <a:lumMod val="65000"/>
                </a:schemeClr>
              </a:solidFill>
            </a:endParaRPr>
          </a:p>
          <a:p>
            <a:br>
              <a:rPr lang="fr-FR" sz="2800" dirty="0"/>
            </a:br>
            <a:r>
              <a:rPr lang="fr-FR" sz="2800" dirty="0"/>
              <a:t>http://api.example.com/</a:t>
            </a:r>
            <a:r>
              <a:rPr lang="fr-FR" sz="2800" dirty="0">
                <a:solidFill>
                  <a:srgbClr val="00B050"/>
                </a:solidFill>
              </a:rPr>
              <a:t>books</a:t>
            </a:r>
            <a:r>
              <a:rPr lang="fr-FR" sz="2800" dirty="0"/>
              <a:t> </a:t>
            </a:r>
            <a:r>
              <a:rPr lang="fr-FR" sz="2400" dirty="0">
                <a:solidFill>
                  <a:schemeClr val="bg1">
                    <a:lumMod val="65000"/>
                  </a:schemeClr>
                </a:solidFill>
              </a:rPr>
              <a:t>=&gt; tous les livres</a:t>
            </a:r>
            <a:endParaRPr lang="fr-FR" sz="2800" dirty="0">
              <a:solidFill>
                <a:schemeClr val="bg1">
                  <a:lumMod val="65000"/>
                </a:schemeClr>
              </a:solidFill>
            </a:endParaRPr>
          </a:p>
        </p:txBody>
      </p:sp>
    </p:spTree>
    <p:extLst>
      <p:ext uri="{BB962C8B-B14F-4D97-AF65-F5344CB8AC3E}">
        <p14:creationId xmlns:p14="http://schemas.microsoft.com/office/powerpoint/2010/main" val="381828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1B0E9-80EC-425E-8E4F-554E50625BF1}"/>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EBD14B00-2374-492C-941C-7A17FE1F8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69239"/>
          </a:xfrm>
        </p:spPr>
      </p:pic>
      <p:sp>
        <p:nvSpPr>
          <p:cNvPr id="6" name="Titre 1">
            <a:extLst>
              <a:ext uri="{FF2B5EF4-FFF2-40B4-BE49-F238E27FC236}">
                <a16:creationId xmlns:a16="http://schemas.microsoft.com/office/drawing/2014/main" id="{C63DCC83-2A24-48A2-B896-FAC524F6639A}"/>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Les applications/besoins d’aujourd’hui</a:t>
            </a:r>
            <a:endParaRPr lang="fr-FR" dirty="0"/>
          </a:p>
        </p:txBody>
      </p:sp>
    </p:spTree>
    <p:extLst>
      <p:ext uri="{BB962C8B-B14F-4D97-AF65-F5344CB8AC3E}">
        <p14:creationId xmlns:p14="http://schemas.microsoft.com/office/powerpoint/2010/main" val="186809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p:txBody>
          <a:bodyPr/>
          <a:lstStyle/>
          <a:p>
            <a:pPr marL="0" indent="0">
              <a:buNone/>
            </a:pPr>
            <a:r>
              <a:rPr lang="fr-FR" dirty="0"/>
              <a:t>http://api.example.com/</a:t>
            </a:r>
            <a:r>
              <a:rPr lang="fr-FR" dirty="0">
                <a:solidFill>
                  <a:srgbClr val="00B050"/>
                </a:solidFill>
              </a:rPr>
              <a:t>books </a:t>
            </a:r>
            <a:r>
              <a:rPr lang="fr-FR" sz="2400" dirty="0">
                <a:solidFill>
                  <a:schemeClr val="bg1">
                    <a:lumMod val="65000"/>
                  </a:schemeClr>
                </a:solidFill>
              </a:rPr>
              <a:t>=&gt; tous les livres</a:t>
            </a:r>
          </a:p>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r>
              <a:rPr lang="fr-FR" sz="2400" dirty="0">
                <a:solidFill>
                  <a:schemeClr val="bg1">
                    <a:lumMod val="65000"/>
                  </a:schemeClr>
                </a:solidFill>
              </a:rPr>
              <a:t>=&gt; 1 livre</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 </a:t>
            </a:r>
            <a:r>
              <a:rPr lang="fr-FR" sz="2400" dirty="0">
                <a:solidFill>
                  <a:schemeClr val="bg1">
                    <a:lumMod val="65000"/>
                  </a:schemeClr>
                </a:solidFill>
              </a:rPr>
              <a:t>=&gt; tous les commentaires</a:t>
            </a:r>
            <a:endParaRPr lang="fr-FR" dirty="0">
              <a:solidFill>
                <a:schemeClr val="bg1">
                  <a:lumMod val="65000"/>
                </a:schemeClr>
              </a:solidFill>
            </a:endParaRPr>
          </a:p>
          <a:p>
            <a:pPr marL="0" indent="0">
              <a:buNone/>
            </a:pPr>
            <a:r>
              <a:rPr lang="fr-FR" dirty="0"/>
              <a:t>http://api.example.com/</a:t>
            </a:r>
            <a:r>
              <a:rPr lang="fr-FR" dirty="0">
                <a:solidFill>
                  <a:srgbClr val="00B050"/>
                </a:solidFill>
              </a:rPr>
              <a:t>comments</a:t>
            </a:r>
            <a:r>
              <a:rPr lang="fr-FR" dirty="0"/>
              <a:t>/</a:t>
            </a:r>
            <a:r>
              <a:rPr lang="fr-FR" dirty="0">
                <a:solidFill>
                  <a:srgbClr val="0070C0"/>
                </a:solidFill>
              </a:rPr>
              <a:t>1558 </a:t>
            </a:r>
            <a:r>
              <a:rPr lang="fr-FR" sz="2400" dirty="0">
                <a:solidFill>
                  <a:schemeClr val="bg1">
                    <a:lumMod val="65000"/>
                  </a:schemeClr>
                </a:solidFill>
              </a:rPr>
              <a:t>=&gt; 1 commentaire</a:t>
            </a:r>
            <a:endParaRPr lang="fr-FR" dirty="0">
              <a:solidFill>
                <a:schemeClr val="bg1">
                  <a:lumMod val="65000"/>
                </a:schemeClr>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sp>
        <p:nvSpPr>
          <p:cNvPr id="5" name="Espace réservé du contenu 3">
            <a:extLst>
              <a:ext uri="{FF2B5EF4-FFF2-40B4-BE49-F238E27FC236}">
                <a16:creationId xmlns:a16="http://schemas.microsoft.com/office/drawing/2014/main" id="{D8880067-8567-4865-9CAC-3DF7D2811CEC}"/>
              </a:ext>
            </a:extLst>
          </p:cNvPr>
          <p:cNvSpPr txBox="1">
            <a:spLocks/>
          </p:cNvSpPr>
          <p:nvPr/>
        </p:nvSpPr>
        <p:spPr>
          <a:xfrm>
            <a:off x="838200" y="6198142"/>
            <a:ext cx="10515600" cy="3407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fr-FR" dirty="0"/>
              <a:t>D’après Yann </a:t>
            </a:r>
            <a:r>
              <a:rPr lang="fr-FR" dirty="0" err="1"/>
              <a:t>Crumeyrolles</a:t>
            </a:r>
            <a:endParaRPr lang="fr-FR" dirty="0"/>
          </a:p>
        </p:txBody>
      </p:sp>
    </p:spTree>
    <p:extLst>
      <p:ext uri="{BB962C8B-B14F-4D97-AF65-F5344CB8AC3E}">
        <p14:creationId xmlns:p14="http://schemas.microsoft.com/office/powerpoint/2010/main" val="2278409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3" name="Espace réservé du contenu 2">
            <a:extLst>
              <a:ext uri="{FF2B5EF4-FFF2-40B4-BE49-F238E27FC236}">
                <a16:creationId xmlns:a16="http://schemas.microsoft.com/office/drawing/2014/main" id="{E1D5A7B2-946F-4A25-A91B-C2C04A018BE9}"/>
              </a:ext>
            </a:extLst>
          </p:cNvPr>
          <p:cNvSpPr>
            <a:spLocks noGrp="1"/>
          </p:cNvSpPr>
          <p:nvPr>
            <p:ph idx="1"/>
          </p:nvPr>
        </p:nvSpPr>
        <p:spPr>
          <a:xfrm>
            <a:off x="5448291" y="1363663"/>
            <a:ext cx="6638925" cy="5061744"/>
          </a:xfrm>
        </p:spPr>
        <p:txBody>
          <a:bodyPr>
            <a:normAutofit fontScale="85000" lnSpcReduction="10000"/>
          </a:bodyPr>
          <a:lstStyle/>
          <a:p>
            <a:pPr marL="0" indent="0">
              <a:buNone/>
            </a:pPr>
            <a:r>
              <a:rPr lang="fr-FR" dirty="0"/>
              <a:t>http://api.example.com/</a:t>
            </a:r>
            <a:r>
              <a:rPr lang="fr-FR" dirty="0">
                <a:solidFill>
                  <a:srgbClr val="00B050"/>
                </a:solidFill>
              </a:rPr>
              <a:t>books</a:t>
            </a:r>
            <a:r>
              <a:rPr lang="fr-FR" dirty="0"/>
              <a:t>/</a:t>
            </a:r>
            <a:r>
              <a:rPr lang="fr-FR" dirty="0">
                <a:solidFill>
                  <a:srgbClr val="0070C0"/>
                </a:solidFill>
              </a:rPr>
              <a:t>87 </a:t>
            </a:r>
            <a:endParaRPr lang="fr-FR" sz="2400" dirty="0">
              <a:solidFill>
                <a:schemeClr val="bg1">
                  <a:lumMod val="65000"/>
                </a:schemeClr>
              </a:solidFill>
            </a:endParaRPr>
          </a:p>
          <a:p>
            <a:pPr marL="0" indent="0">
              <a:buNone/>
            </a:pPr>
            <a:r>
              <a:rPr lang="fr-FR" dirty="0">
                <a:solidFill>
                  <a:srgbClr val="0070C0"/>
                </a:solidFill>
              </a:rPr>
              <a:t>{</a:t>
            </a:r>
          </a:p>
          <a:p>
            <a:pPr marL="0" indent="0">
              <a:buNone/>
            </a:pPr>
            <a:r>
              <a:rPr lang="fr-FR" dirty="0">
                <a:solidFill>
                  <a:srgbClr val="0070C0"/>
                </a:solidFill>
              </a:rPr>
              <a:t>   ‘’id’’: 87,</a:t>
            </a:r>
          </a:p>
          <a:p>
            <a:pPr marL="0" indent="0">
              <a:buNone/>
            </a:pPr>
            <a:r>
              <a:rPr lang="fr-FR" dirty="0">
                <a:solidFill>
                  <a:srgbClr val="0070C0"/>
                </a:solidFill>
              </a:rPr>
              <a:t>   ‘’</a:t>
            </a:r>
            <a:r>
              <a:rPr lang="fr-FR" dirty="0" err="1">
                <a:solidFill>
                  <a:srgbClr val="0070C0"/>
                </a:solidFill>
              </a:rPr>
              <a:t>title</a:t>
            </a:r>
            <a:r>
              <a:rPr lang="fr-FR" dirty="0">
                <a:solidFill>
                  <a:srgbClr val="0070C0"/>
                </a:solidFill>
              </a:rPr>
              <a:t>’’: ’’Le code et les Fractales‘’,</a:t>
            </a:r>
          </a:p>
          <a:p>
            <a:pPr marL="0" indent="0">
              <a:buNone/>
            </a:pPr>
            <a:r>
              <a:rPr lang="fr-FR" dirty="0">
                <a:solidFill>
                  <a:srgbClr val="0070C0"/>
                </a:solidFill>
              </a:rPr>
              <a:t>}</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comments</a:t>
            </a:r>
            <a:r>
              <a:rPr lang="fr-FR" dirty="0">
                <a:solidFill>
                  <a:srgbClr val="FF0000"/>
                </a:solidFill>
              </a:rPr>
              <a:t>?</a:t>
            </a:r>
            <a:r>
              <a:rPr lang="fr-FR" dirty="0">
                <a:solidFill>
                  <a:srgbClr val="00B050"/>
                </a:solidFill>
              </a:rPr>
              <a:t>referenceId</a:t>
            </a:r>
            <a:r>
              <a:rPr lang="fr-FR" dirty="0">
                <a:solidFill>
                  <a:srgbClr val="FF0000"/>
                </a:solidFill>
              </a:rPr>
              <a:t>=</a:t>
            </a:r>
            <a:r>
              <a:rPr lang="fr-FR" dirty="0">
                <a:solidFill>
                  <a:srgbClr val="0070C0"/>
                </a:solidFill>
              </a:rPr>
              <a:t>87</a:t>
            </a:r>
          </a:p>
          <a:p>
            <a:pPr marL="0" indent="0">
              <a:buNone/>
            </a:pPr>
            <a:r>
              <a:rPr lang="fr-FR" dirty="0">
                <a:solidFill>
                  <a:srgbClr val="0070C0"/>
                </a:solidFill>
              </a:rPr>
              <a:t>{‘’</a:t>
            </a:r>
            <a:r>
              <a:rPr lang="fr-FR" dirty="0" err="1">
                <a:solidFill>
                  <a:srgbClr val="0070C0"/>
                </a:solidFill>
              </a:rPr>
              <a:t>comments</a:t>
            </a:r>
            <a:r>
              <a:rPr lang="fr-FR" dirty="0">
                <a:solidFill>
                  <a:srgbClr val="0070C0"/>
                </a:solidFill>
              </a:rPr>
              <a:t>’’:[{</a:t>
            </a:r>
          </a:p>
          <a:p>
            <a:pPr marL="0" indent="0">
              <a:buNone/>
            </a:pPr>
            <a:r>
              <a:rPr lang="fr-FR" dirty="0">
                <a:solidFill>
                  <a:srgbClr val="0070C0"/>
                </a:solidFill>
              </a:rPr>
              <a:t>      ‘’id’’: 1558,</a:t>
            </a:r>
          </a:p>
          <a:p>
            <a:pPr marL="0" indent="0">
              <a:buNone/>
            </a:pPr>
            <a:r>
              <a:rPr lang="fr-FR" dirty="0">
                <a:solidFill>
                  <a:srgbClr val="0070C0"/>
                </a:solidFill>
              </a:rPr>
              <a:t>      ‘’</a:t>
            </a:r>
            <a:r>
              <a:rPr lang="fr-FR" dirty="0" err="1">
                <a:solidFill>
                  <a:srgbClr val="0070C0"/>
                </a:solidFill>
              </a:rPr>
              <a:t>userId</a:t>
            </a:r>
            <a:r>
              <a:rPr lang="fr-FR" dirty="0">
                <a:solidFill>
                  <a:srgbClr val="0070C0"/>
                </a:solidFill>
              </a:rPr>
              <a:t>’’: 1,</a:t>
            </a:r>
          </a:p>
          <a:p>
            <a:pPr marL="0" indent="0">
              <a:buNone/>
            </a:pPr>
            <a:r>
              <a:rPr lang="fr-FR" dirty="0">
                <a:solidFill>
                  <a:srgbClr val="0070C0"/>
                </a:solidFill>
              </a:rPr>
              <a:t>      ‘’comment’’: ’’super livre!‘’</a:t>
            </a:r>
          </a:p>
          <a:p>
            <a:pPr marL="0" indent="0">
              <a:buNone/>
            </a:pPr>
            <a:r>
              <a:rPr lang="fr-FR" dirty="0">
                <a:solidFill>
                  <a:srgbClr val="0070C0"/>
                </a:solidFill>
              </a:rPr>
              <a:t>   }]}</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35052FC7-0913-49AC-8E7F-37363DAF7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0" y="6061115"/>
            <a:ext cx="1119187" cy="839390"/>
          </a:xfrm>
          <a:prstGeom prst="rect">
            <a:avLst/>
          </a:prstGeom>
        </p:spPr>
      </p:pic>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428625" y="1355726"/>
            <a:ext cx="546258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 </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cxnSp>
        <p:nvCxnSpPr>
          <p:cNvPr id="8" name="Connecteur droit 7">
            <a:extLst>
              <a:ext uri="{FF2B5EF4-FFF2-40B4-BE49-F238E27FC236}">
                <a16:creationId xmlns:a16="http://schemas.microsoft.com/office/drawing/2014/main" id="{2FD97973-19EF-436A-93DC-D87EA61D9F3E}"/>
              </a:ext>
            </a:extLst>
          </p:cNvPr>
          <p:cNvCxnSpPr>
            <a:cxnSpLocks/>
          </p:cNvCxnSpPr>
          <p:nvPr/>
        </p:nvCxnSpPr>
        <p:spPr>
          <a:xfrm>
            <a:off x="5205407" y="1157288"/>
            <a:ext cx="0" cy="5614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040732" y="6045959"/>
            <a:ext cx="1119187" cy="839390"/>
          </a:xfrm>
          <a:prstGeom prst="rect">
            <a:avLst/>
          </a:prstGeom>
        </p:spPr>
      </p:pic>
    </p:spTree>
    <p:extLst>
      <p:ext uri="{BB962C8B-B14F-4D97-AF65-F5344CB8AC3E}">
        <p14:creationId xmlns:p14="http://schemas.microsoft.com/office/powerpoint/2010/main" val="3159518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1619250" y="1383706"/>
            <a:ext cx="8401049" cy="50545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http://api.example.com/</a:t>
            </a:r>
            <a:r>
              <a:rPr lang="fr-FR" sz="2400" dirty="0">
                <a:solidFill>
                  <a:srgbClr val="00B050"/>
                </a:solidFill>
              </a:rPr>
              <a:t>books</a:t>
            </a:r>
            <a:r>
              <a:rPr lang="fr-FR" sz="2400" dirty="0"/>
              <a:t>/</a:t>
            </a:r>
            <a:r>
              <a:rPr lang="fr-FR" sz="2400" dirty="0">
                <a:solidFill>
                  <a:srgbClr val="0070C0"/>
                </a:solidFill>
              </a:rPr>
              <a:t>87</a:t>
            </a:r>
            <a:r>
              <a:rPr lang="fr-FR" sz="2400" dirty="0">
                <a:solidFill>
                  <a:srgbClr val="FF0000"/>
                </a:solidFill>
              </a:rPr>
              <a:t>?</a:t>
            </a:r>
            <a:r>
              <a:rPr lang="fr-FR" sz="2400" dirty="0">
                <a:solidFill>
                  <a:srgbClr val="00B050"/>
                </a:solidFill>
              </a:rPr>
              <a:t>includes</a:t>
            </a:r>
            <a:r>
              <a:rPr lang="fr-FR" sz="2400" dirty="0">
                <a:solidFill>
                  <a:srgbClr val="FF0000"/>
                </a:solidFill>
              </a:rPr>
              <a:t>=</a:t>
            </a:r>
            <a:r>
              <a:rPr lang="fr-FR" sz="2400" dirty="0">
                <a:solidFill>
                  <a:srgbClr val="0070C0"/>
                </a:solidFill>
              </a:rPr>
              <a:t>comments,reviews</a:t>
            </a:r>
            <a:endParaRPr lang="fr-FR" sz="2400" dirty="0">
              <a:solidFill>
                <a:schemeClr val="bg1">
                  <a:lumMod val="65000"/>
                </a:schemeClr>
              </a:solidFill>
            </a:endParaRP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87,</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title</a:t>
            </a:r>
            <a:r>
              <a:rPr lang="fr-FR" sz="2400" dirty="0">
                <a:solidFill>
                  <a:srgbClr val="0070C0"/>
                </a:solidFill>
              </a:rPr>
              <a:t>’’: ’’Le code et les Fractales‘’,</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comments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      ‘’id’’: 1558,</a:t>
            </a:r>
          </a:p>
          <a:p>
            <a:pPr marL="0" indent="0">
              <a:buFont typeface="Arial" panose="020B0604020202020204" pitchFamily="34" charset="0"/>
              <a:buNone/>
            </a:pPr>
            <a:r>
              <a:rPr lang="fr-FR" sz="2400" dirty="0">
                <a:solidFill>
                  <a:srgbClr val="0070C0"/>
                </a:solidFill>
              </a:rPr>
              <a:t>      ‘’</a:t>
            </a:r>
            <a:r>
              <a:rPr lang="fr-FR" sz="2400" dirty="0" err="1">
                <a:solidFill>
                  <a:srgbClr val="0070C0"/>
                </a:solidFill>
              </a:rPr>
              <a:t>userId</a:t>
            </a:r>
            <a:r>
              <a:rPr lang="fr-FR" sz="2400" dirty="0">
                <a:solidFill>
                  <a:srgbClr val="0070C0"/>
                </a:solidFill>
              </a:rPr>
              <a:t>’’: 1,</a:t>
            </a:r>
          </a:p>
          <a:p>
            <a:pPr marL="0" indent="0">
              <a:buFont typeface="Arial" panose="020B0604020202020204" pitchFamily="34" charset="0"/>
              <a:buNone/>
            </a:pPr>
            <a:r>
              <a:rPr lang="fr-FR" sz="2400" dirty="0">
                <a:solidFill>
                  <a:srgbClr val="0070C0"/>
                </a:solidFill>
              </a:rPr>
              <a:t>      ‘’comment’’: ’’super livre!‘’</a:t>
            </a:r>
          </a:p>
          <a:p>
            <a:pPr marL="0" indent="0">
              <a:buFont typeface="Arial" panose="020B0604020202020204" pitchFamily="34" charset="0"/>
              <a:buNone/>
            </a:pPr>
            <a:r>
              <a:rPr lang="fr-FR" sz="2400" dirty="0">
                <a:solidFill>
                  <a:srgbClr val="0070C0"/>
                </a:solidFill>
              </a:rPr>
              <a:t>   }],</a:t>
            </a:r>
          </a:p>
          <a:p>
            <a:pPr marL="0" indent="0">
              <a:buNone/>
            </a:pPr>
            <a:r>
              <a:rPr lang="fr-FR" sz="2400" dirty="0">
                <a:solidFill>
                  <a:srgbClr val="0070C0"/>
                </a:solidFill>
              </a:rPr>
              <a:t> ‘’</a:t>
            </a:r>
            <a:r>
              <a:rPr lang="fr-FR" sz="2400" dirty="0" err="1">
                <a:solidFill>
                  <a:srgbClr val="0070C0"/>
                </a:solidFill>
              </a:rPr>
              <a:t>reviews</a:t>
            </a:r>
            <a:r>
              <a:rPr lang="fr-FR" sz="2400" dirty="0">
                <a:solidFill>
                  <a:srgbClr val="0070C0"/>
                </a:solidFill>
              </a:rPr>
              <a:t>’’:[]</a:t>
            </a:r>
          </a:p>
          <a:p>
            <a:pPr marL="0" indent="0">
              <a:buFont typeface="Arial" panose="020B0604020202020204" pitchFamily="34" charset="0"/>
              <a:buNone/>
            </a:pPr>
            <a:r>
              <a:rPr lang="fr-FR" sz="2400" dirty="0">
                <a:solidFill>
                  <a:srgbClr val="0070C0"/>
                </a:solidFill>
              </a:rPr>
              <a:t>}</a:t>
            </a:r>
          </a:p>
          <a:p>
            <a:pPr marL="0" indent="0">
              <a:buFont typeface="Arial" panose="020B0604020202020204" pitchFamily="34" charset="0"/>
              <a:buNone/>
            </a:pPr>
            <a:endParaRPr lang="fr-FR" sz="2400" dirty="0">
              <a:solidFill>
                <a:srgbClr val="0070C0"/>
              </a:solidFill>
            </a:endParaRP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36356" y="5688212"/>
            <a:ext cx="1559718" cy="1169788"/>
          </a:xfrm>
          <a:prstGeom prst="rect">
            <a:avLst/>
          </a:prstGeom>
        </p:spPr>
      </p:pic>
    </p:spTree>
    <p:extLst>
      <p:ext uri="{BB962C8B-B14F-4D97-AF65-F5344CB8AC3E}">
        <p14:creationId xmlns:p14="http://schemas.microsoft.com/office/powerpoint/2010/main" val="2822200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sp>
        <p:nvSpPr>
          <p:cNvPr id="7" name="Espace réservé du contenu 2">
            <a:extLst>
              <a:ext uri="{FF2B5EF4-FFF2-40B4-BE49-F238E27FC236}">
                <a16:creationId xmlns:a16="http://schemas.microsoft.com/office/drawing/2014/main" id="{5E6BF3C3-5768-4F66-A6C5-B9EE166DC764}"/>
              </a:ext>
            </a:extLst>
          </p:cNvPr>
          <p:cNvSpPr txBox="1">
            <a:spLocks/>
          </p:cNvSpPr>
          <p:nvPr/>
        </p:nvSpPr>
        <p:spPr>
          <a:xfrm>
            <a:off x="935690" y="1719464"/>
            <a:ext cx="992505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3200" dirty="0"/>
              <a:t>http://api.example.com/</a:t>
            </a:r>
            <a:r>
              <a:rPr lang="fr-FR" sz="3200" dirty="0">
                <a:solidFill>
                  <a:srgbClr val="00B050"/>
                </a:solidFill>
              </a:rPr>
              <a:t>chaussettes</a:t>
            </a:r>
            <a:r>
              <a:rPr lang="fr-FR" sz="3200" dirty="0"/>
              <a:t>/</a:t>
            </a:r>
            <a:r>
              <a:rPr lang="fr-FR" sz="3200" dirty="0">
                <a:solidFill>
                  <a:srgbClr val="0070C0"/>
                </a:solidFill>
              </a:rPr>
              <a:t>87</a:t>
            </a:r>
            <a:r>
              <a:rPr lang="fr-FR" sz="3200" dirty="0">
                <a:solidFill>
                  <a:srgbClr val="FF0000"/>
                </a:solidFill>
              </a:rPr>
              <a:t>?</a:t>
            </a:r>
            <a:r>
              <a:rPr lang="fr-FR" sz="3200" dirty="0">
                <a:solidFill>
                  <a:srgbClr val="00B050"/>
                </a:solidFill>
              </a:rPr>
              <a:t>fields</a:t>
            </a:r>
            <a:r>
              <a:rPr lang="fr-FR" sz="3200" dirty="0">
                <a:solidFill>
                  <a:srgbClr val="FF0000"/>
                </a:solidFill>
              </a:rPr>
              <a:t>=</a:t>
            </a:r>
            <a:r>
              <a:rPr lang="fr-FR" sz="3200" dirty="0">
                <a:solidFill>
                  <a:srgbClr val="0070C0"/>
                </a:solidFill>
              </a:rPr>
              <a:t>title,price </a:t>
            </a:r>
            <a:endParaRPr lang="fr-FR" sz="3200" dirty="0">
              <a:solidFill>
                <a:schemeClr val="bg1">
                  <a:lumMod val="65000"/>
                </a:schemeClr>
              </a:solidFill>
            </a:endParaRPr>
          </a:p>
          <a:p>
            <a:pPr marL="0" indent="0">
              <a:buFont typeface="Arial" panose="020B0604020202020204" pitchFamily="34" charset="0"/>
              <a:buNone/>
            </a:pPr>
            <a:r>
              <a:rPr lang="fr-FR" sz="3200" dirty="0">
                <a:solidFill>
                  <a:srgbClr val="0070C0"/>
                </a:solidFill>
              </a:rPr>
              <a:t>{</a:t>
            </a:r>
          </a:p>
          <a:p>
            <a:pPr marL="0" indent="0">
              <a:buFont typeface="Arial" panose="020B0604020202020204" pitchFamily="34" charset="0"/>
              <a:buNone/>
            </a:pPr>
            <a:r>
              <a:rPr lang="fr-FR" sz="3200" dirty="0">
                <a:solidFill>
                  <a:srgbClr val="0070C0"/>
                </a:solidFill>
              </a:rPr>
              <a:t>   ‘’id’’: 87,</a:t>
            </a:r>
          </a:p>
          <a:p>
            <a:pPr marL="0" indent="0">
              <a:buFont typeface="Arial" panose="020B0604020202020204" pitchFamily="34" charset="0"/>
              <a:buNone/>
            </a:pPr>
            <a:r>
              <a:rPr lang="fr-FR" sz="3200" dirty="0">
                <a:solidFill>
                  <a:srgbClr val="0070C0"/>
                </a:solidFill>
              </a:rPr>
              <a:t>   ‘’</a:t>
            </a:r>
            <a:r>
              <a:rPr lang="fr-FR" sz="3200" dirty="0" err="1">
                <a:solidFill>
                  <a:srgbClr val="0070C0"/>
                </a:solidFill>
              </a:rPr>
              <a:t>title</a:t>
            </a:r>
            <a:r>
              <a:rPr lang="fr-FR" sz="3200" dirty="0">
                <a:solidFill>
                  <a:srgbClr val="0070C0"/>
                </a:solidFill>
              </a:rPr>
              <a:t>’’: ’’Le code et les Fractales‘’,</a:t>
            </a:r>
          </a:p>
          <a:p>
            <a:pPr marL="0" indent="0">
              <a:buNone/>
            </a:pPr>
            <a:r>
              <a:rPr lang="fr-FR" sz="3200" dirty="0">
                <a:solidFill>
                  <a:srgbClr val="0070C0"/>
                </a:solidFill>
              </a:rPr>
              <a:t>   ‘‘</a:t>
            </a:r>
            <a:r>
              <a:rPr lang="fr-FR" sz="3200" dirty="0" err="1">
                <a:solidFill>
                  <a:srgbClr val="0070C0"/>
                </a:solidFill>
              </a:rPr>
              <a:t>price</a:t>
            </a:r>
            <a:r>
              <a:rPr lang="fr-FR" sz="3200" dirty="0">
                <a:solidFill>
                  <a:srgbClr val="0070C0"/>
                </a:solidFill>
              </a:rPr>
              <a:t>’’: 3.12</a:t>
            </a:r>
          </a:p>
          <a:p>
            <a:pPr marL="0" indent="0">
              <a:buFont typeface="Arial" panose="020B0604020202020204" pitchFamily="34" charset="0"/>
              <a:buNone/>
            </a:pPr>
            <a:r>
              <a:rPr lang="fr-FR" sz="3200" dirty="0">
                <a:solidFill>
                  <a:srgbClr val="0070C0"/>
                </a:solidFill>
              </a:rPr>
              <a:t>}</a:t>
            </a:r>
            <a:endParaRPr lang="fr-FR" sz="3200" dirty="0"/>
          </a:p>
        </p:txBody>
      </p:sp>
      <p:pic>
        <p:nvPicPr>
          <p:cNvPr id="9" name="Image 8">
            <a:extLst>
              <a:ext uri="{FF2B5EF4-FFF2-40B4-BE49-F238E27FC236}">
                <a16:creationId xmlns:a16="http://schemas.microsoft.com/office/drawing/2014/main" id="{C206939E-6421-4614-9B9F-DB02380A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612480" y="5187968"/>
            <a:ext cx="2035969" cy="1526976"/>
          </a:xfrm>
          <a:prstGeom prst="rect">
            <a:avLst/>
          </a:prstGeom>
        </p:spPr>
      </p:pic>
      <p:sp>
        <p:nvSpPr>
          <p:cNvPr id="12" name="Rectangle 11">
            <a:extLst>
              <a:ext uri="{FF2B5EF4-FFF2-40B4-BE49-F238E27FC236}">
                <a16:creationId xmlns:a16="http://schemas.microsoft.com/office/drawing/2014/main" id="{A94A27BF-30E0-4175-8D9E-F33E104CC892}"/>
              </a:ext>
            </a:extLst>
          </p:cNvPr>
          <p:cNvSpPr/>
          <p:nvPr/>
        </p:nvSpPr>
        <p:spPr>
          <a:xfrm>
            <a:off x="7047004" y="5707064"/>
            <a:ext cx="3813736" cy="646331"/>
          </a:xfrm>
          <a:prstGeom prst="rect">
            <a:avLst/>
          </a:prstGeom>
        </p:spPr>
        <p:txBody>
          <a:bodyPr wrap="none">
            <a:spAutoFit/>
          </a:bodyPr>
          <a:lstStyle/>
          <a:p>
            <a:r>
              <a:rPr lang="fr-FR" sz="3600" dirty="0"/>
              <a:t>Réponses partielles</a:t>
            </a:r>
          </a:p>
        </p:txBody>
      </p:sp>
    </p:spTree>
    <p:extLst>
      <p:ext uri="{BB962C8B-B14F-4D97-AF65-F5344CB8AC3E}">
        <p14:creationId xmlns:p14="http://schemas.microsoft.com/office/powerpoint/2010/main" val="1742097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8B0673-4993-4718-94A3-FFEE5BA8490D}"/>
              </a:ext>
            </a:extLst>
          </p:cNvPr>
          <p:cNvSpPr>
            <a:spLocks noGrp="1"/>
          </p:cNvSpPr>
          <p:nvPr>
            <p:ph type="title"/>
          </p:nvPr>
        </p:nvSpPr>
        <p:spPr/>
        <p:txBody>
          <a:bodyPr/>
          <a:lstStyle/>
          <a:p>
            <a:r>
              <a:rPr lang="fr-FR" dirty="0"/>
              <a:t>Modéliser vos API </a:t>
            </a:r>
            <a:r>
              <a:rPr lang="fr-FR" dirty="0">
                <a:solidFill>
                  <a:srgbClr val="00B0F0"/>
                </a:solidFill>
              </a:rPr>
              <a:t>en domaine fonctionnelle</a:t>
            </a:r>
          </a:p>
        </p:txBody>
      </p:sp>
      <p:pic>
        <p:nvPicPr>
          <p:cNvPr id="2050"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F130EE8A-1A75-4BD6-925D-522C48EEC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11" b="18390"/>
          <a:stretch/>
        </p:blipFill>
        <p:spPr bwMode="auto">
          <a:xfrm>
            <a:off x="-123830" y="1722477"/>
            <a:ext cx="5948362" cy="4135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5F489-0817-445A-BC1A-7DC80A82B1B6}"/>
              </a:ext>
            </a:extLst>
          </p:cNvPr>
          <p:cNvSpPr/>
          <p:nvPr/>
        </p:nvSpPr>
        <p:spPr>
          <a:xfrm>
            <a:off x="0" y="6407167"/>
            <a:ext cx="10158413" cy="307777"/>
          </a:xfrm>
          <a:prstGeom prst="rect">
            <a:avLst/>
          </a:prstGeom>
        </p:spPr>
        <p:txBody>
          <a:bodyPr wrap="square">
            <a:spAutoFit/>
          </a:bodyPr>
          <a:lstStyle/>
          <a:p>
            <a:r>
              <a:rPr lang="fr-FR" sz="1400" dirty="0">
                <a:hlinkClick r:id="rId3"/>
              </a:rPr>
              <a:t>https://www.guillaume-chervet.fr/articles/item/716f289e-a43e-4649-a83a-b2bc9f33c62c/organisation-du-code-visibilite-et-immuabilite</a:t>
            </a:r>
            <a:endParaRPr lang="fr-FR" sz="1400" dirty="0"/>
          </a:p>
        </p:txBody>
      </p:sp>
      <p:pic>
        <p:nvPicPr>
          <p:cNvPr id="6" name="Picture 2" descr="https://www.guillaume-chervet.fr/api/file/get/227aefdb-a2b9-4c27-98d9-2f0db43f99ca/692e0c31-6db4-4a9e-b391-475867a43eb8/ImageUploaded/choose-your-architecturepng.png">
            <a:extLst>
              <a:ext uri="{FF2B5EF4-FFF2-40B4-BE49-F238E27FC236}">
                <a16:creationId xmlns:a16="http://schemas.microsoft.com/office/drawing/2014/main" id="{7287216C-E62D-4B90-9507-C5D9CEEB4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84" b="18390"/>
          <a:stretch/>
        </p:blipFill>
        <p:spPr bwMode="auto">
          <a:xfrm>
            <a:off x="6096000" y="1722477"/>
            <a:ext cx="6219825" cy="413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3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90F86-1AA1-4272-A540-585E317AD0A9}"/>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pic>
        <p:nvPicPr>
          <p:cNvPr id="1026" name="Picture 2" descr="RÃ©sultat de recherche d'images pour &quot;image recyclage&quot;">
            <a:extLst>
              <a:ext uri="{FF2B5EF4-FFF2-40B4-BE49-F238E27FC236}">
                <a16:creationId xmlns:a16="http://schemas.microsoft.com/office/drawing/2014/main" id="{626BCEA8-0D35-48DB-AB7E-7C44DE97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1468619"/>
            <a:ext cx="4883150" cy="47182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61FCBA-EEF8-48DA-A053-DC28113569CF}"/>
              </a:ext>
            </a:extLst>
          </p:cNvPr>
          <p:cNvSpPr/>
          <p:nvPr/>
        </p:nvSpPr>
        <p:spPr>
          <a:xfrm>
            <a:off x="418233" y="6345612"/>
            <a:ext cx="5983433" cy="369332"/>
          </a:xfrm>
          <a:prstGeom prst="rect">
            <a:avLst/>
          </a:prstGeom>
        </p:spPr>
        <p:txBody>
          <a:bodyPr wrap="none">
            <a:spAutoFit/>
          </a:bodyPr>
          <a:lstStyle/>
          <a:p>
            <a:r>
              <a:rPr lang="fr-FR" dirty="0">
                <a:hlinkClick r:id="rId3"/>
              </a:rPr>
              <a:t>https://www.hengel.com/fr/recyclage-des-dechets-deee.html</a:t>
            </a:r>
            <a:endParaRPr lang="fr-FR" dirty="0"/>
          </a:p>
        </p:txBody>
      </p:sp>
      <p:sp>
        <p:nvSpPr>
          <p:cNvPr id="5" name="ZoneTexte 4">
            <a:extLst>
              <a:ext uri="{FF2B5EF4-FFF2-40B4-BE49-F238E27FC236}">
                <a16:creationId xmlns:a16="http://schemas.microsoft.com/office/drawing/2014/main" id="{88A24AD1-F084-4349-BDB0-4A7050AC4281}"/>
              </a:ext>
            </a:extLst>
          </p:cNvPr>
          <p:cNvSpPr txBox="1"/>
          <p:nvPr/>
        </p:nvSpPr>
        <p:spPr>
          <a:xfrm>
            <a:off x="8423275" y="3596901"/>
            <a:ext cx="2857642" cy="461665"/>
          </a:xfrm>
          <a:prstGeom prst="rect">
            <a:avLst/>
          </a:prstGeom>
          <a:noFill/>
        </p:spPr>
        <p:txBody>
          <a:bodyPr wrap="none" rtlCol="0">
            <a:spAutoFit/>
          </a:bodyPr>
          <a:lstStyle/>
          <a:p>
            <a:r>
              <a:rPr lang="fr-FR" sz="2400" dirty="0"/>
              <a:t>Amélioration Continu</a:t>
            </a:r>
          </a:p>
        </p:txBody>
      </p:sp>
    </p:spTree>
    <p:extLst>
      <p:ext uri="{BB962C8B-B14F-4D97-AF65-F5344CB8AC3E}">
        <p14:creationId xmlns:p14="http://schemas.microsoft.com/office/powerpoint/2010/main" val="2876545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5F3A3-36D9-433D-B4CD-C3E4C0D950D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DD0296A0-4A7F-441C-9DEC-38FB9B547DA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880342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B3309EE4-C3E2-46BE-AC3E-51115B57B29A}"/>
              </a:ext>
            </a:extLst>
          </p:cNvPr>
          <p:cNvGraphicFramePr>
            <a:graphicFrameLocks noGrp="1"/>
          </p:cNvGraphicFramePr>
          <p:nvPr>
            <p:ph idx="1"/>
            <p:extLst>
              <p:ext uri="{D42A27DB-BD31-4B8C-83A1-F6EECF244321}">
                <p14:modId xmlns:p14="http://schemas.microsoft.com/office/powerpoint/2010/main" val="3478906062"/>
              </p:ext>
            </p:extLst>
          </p:nvPr>
        </p:nvGraphicFramePr>
        <p:xfrm>
          <a:off x="1833046" y="2940551"/>
          <a:ext cx="8582542" cy="3669033"/>
        </p:xfrm>
        <a:graphic>
          <a:graphicData uri="http://schemas.openxmlformats.org/drawingml/2006/table">
            <a:tbl>
              <a:tblPr firstRow="1" bandRow="1">
                <a:tableStyleId>{5C22544A-7EE6-4342-B048-85BDC9FD1C3A}</a:tableStyleId>
              </a:tblPr>
              <a:tblGrid>
                <a:gridCol w="4291271">
                  <a:extLst>
                    <a:ext uri="{9D8B030D-6E8A-4147-A177-3AD203B41FA5}">
                      <a16:colId xmlns:a16="http://schemas.microsoft.com/office/drawing/2014/main" val="4210897886"/>
                    </a:ext>
                  </a:extLst>
                </a:gridCol>
                <a:gridCol w="4291271">
                  <a:extLst>
                    <a:ext uri="{9D8B030D-6E8A-4147-A177-3AD203B41FA5}">
                      <a16:colId xmlns:a16="http://schemas.microsoft.com/office/drawing/2014/main" val="3305105285"/>
                    </a:ext>
                  </a:extLst>
                </a:gridCol>
              </a:tblGrid>
              <a:tr h="647625">
                <a:tc>
                  <a:txBody>
                    <a:bodyPr/>
                    <a:lstStyle/>
                    <a:p>
                      <a:pPr algn="ctr"/>
                      <a:endParaRPr lang="fr-FR" sz="2800" dirty="0"/>
                    </a:p>
                  </a:txBody>
                  <a:tcPr anchor="ctr"/>
                </a:tc>
                <a:tc>
                  <a:txBody>
                    <a:bodyPr/>
                    <a:lstStyle/>
                    <a:p>
                      <a:pPr algn="ctr"/>
                      <a:r>
                        <a:rPr lang="fr-FR" sz="2800" dirty="0"/>
                        <a:t>Temps d’itération</a:t>
                      </a:r>
                    </a:p>
                  </a:txBody>
                  <a:tcPr anchor="ctr"/>
                </a:tc>
                <a:extLst>
                  <a:ext uri="{0D108BD9-81ED-4DB2-BD59-A6C34878D82A}">
                    <a16:rowId xmlns:a16="http://schemas.microsoft.com/office/drawing/2014/main" val="832393135"/>
                  </a:ext>
                </a:extLst>
              </a:tr>
              <a:tr h="519132">
                <a:tc>
                  <a:txBody>
                    <a:bodyPr/>
                    <a:lstStyle/>
                    <a:p>
                      <a:pPr algn="ctr"/>
                      <a:r>
                        <a:rPr lang="fr-FR" sz="2800" dirty="0"/>
                        <a:t>Interface Graphique </a:t>
                      </a:r>
                    </a:p>
                  </a:txBody>
                  <a:tcPr anchor="ctr"/>
                </a:tc>
                <a:tc>
                  <a:txBody>
                    <a:bodyPr/>
                    <a:lstStyle/>
                    <a:p>
                      <a:pPr algn="ctr"/>
                      <a:r>
                        <a:rPr lang="fr-FR" sz="2800" dirty="0"/>
                        <a:t>Rapide</a:t>
                      </a:r>
                    </a:p>
                  </a:txBody>
                  <a:tcPr anchor="ctr"/>
                </a:tc>
                <a:extLst>
                  <a:ext uri="{0D108BD9-81ED-4DB2-BD59-A6C34878D82A}">
                    <a16:rowId xmlns:a16="http://schemas.microsoft.com/office/drawing/2014/main" val="2875457780"/>
                  </a:ext>
                </a:extLst>
              </a:tr>
              <a:tr h="519132">
                <a:tc>
                  <a:txBody>
                    <a:bodyPr/>
                    <a:lstStyle/>
                    <a:p>
                      <a:pPr algn="ctr"/>
                      <a:r>
                        <a:rPr lang="fr-FR" sz="2800" dirty="0"/>
                        <a:t>Code Serveur (monolithe) </a:t>
                      </a:r>
                    </a:p>
                  </a:txBody>
                  <a:tcPr anchor="ctr"/>
                </a:tc>
                <a:tc>
                  <a:txBody>
                    <a:bodyPr/>
                    <a:lstStyle/>
                    <a:p>
                      <a:pPr algn="ctr"/>
                      <a:r>
                        <a:rPr lang="fr-FR" sz="2800" dirty="0"/>
                        <a:t>Moyen</a:t>
                      </a:r>
                    </a:p>
                  </a:txBody>
                  <a:tcPr anchor="ctr"/>
                </a:tc>
                <a:extLst>
                  <a:ext uri="{0D108BD9-81ED-4DB2-BD59-A6C34878D82A}">
                    <a16:rowId xmlns:a16="http://schemas.microsoft.com/office/drawing/2014/main" val="1453738403"/>
                  </a:ext>
                </a:extLst>
              </a:tr>
              <a:tr h="519132">
                <a:tc>
                  <a:txBody>
                    <a:bodyPr/>
                    <a:lstStyle/>
                    <a:p>
                      <a:pPr algn="ctr"/>
                      <a:r>
                        <a:rPr lang="fr-FR" sz="2800" dirty="0" err="1"/>
                        <a:t>Database</a:t>
                      </a:r>
                      <a:endParaRPr lang="fr-FR"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dirty="0"/>
                        <a:t>Long</a:t>
                      </a:r>
                    </a:p>
                  </a:txBody>
                  <a:tcPr anchor="ctr"/>
                </a:tc>
                <a:extLst>
                  <a:ext uri="{0D108BD9-81ED-4DB2-BD59-A6C34878D82A}">
                    <a16:rowId xmlns:a16="http://schemas.microsoft.com/office/drawing/2014/main" val="984580475"/>
                  </a:ext>
                </a:extLst>
              </a:tr>
              <a:tr h="570651">
                <a:tc>
                  <a:txBody>
                    <a:bodyPr/>
                    <a:lstStyle/>
                    <a:p>
                      <a:pPr algn="ctr"/>
                      <a:r>
                        <a:rPr lang="fr-FR" sz="2800" dirty="0"/>
                        <a:t>Code Serveur (micro-service) </a:t>
                      </a:r>
                    </a:p>
                  </a:txBody>
                  <a:tcPr anchor="ctr"/>
                </a:tc>
                <a:tc>
                  <a:txBody>
                    <a:bodyPr/>
                    <a:lstStyle/>
                    <a:p>
                      <a:pPr algn="ctr"/>
                      <a:r>
                        <a:rPr lang="fr-FR" sz="2800" dirty="0"/>
                        <a:t>Extrêmement long </a:t>
                      </a:r>
                    </a:p>
                  </a:txBody>
                  <a:tcPr anchor="ctr"/>
                </a:tc>
                <a:extLst>
                  <a:ext uri="{0D108BD9-81ED-4DB2-BD59-A6C34878D82A}">
                    <a16:rowId xmlns:a16="http://schemas.microsoft.com/office/drawing/2014/main" val="1939025690"/>
                  </a:ext>
                </a:extLst>
              </a:tr>
              <a:tr h="519132">
                <a:tc>
                  <a:txBody>
                    <a:bodyPr/>
                    <a:lstStyle/>
                    <a:p>
                      <a:pPr algn="ctr"/>
                      <a:r>
                        <a:rPr lang="fr-FR" sz="2800" dirty="0"/>
                        <a:t>Séparer les Repository git</a:t>
                      </a:r>
                    </a:p>
                  </a:txBody>
                  <a:tcPr anchor="ctr"/>
                </a:tc>
                <a:tc>
                  <a:txBody>
                    <a:bodyPr/>
                    <a:lstStyle/>
                    <a:p>
                      <a:pPr algn="ctr"/>
                      <a:r>
                        <a:rPr lang="fr-FR" sz="2800" dirty="0"/>
                        <a:t>Très long</a:t>
                      </a:r>
                    </a:p>
                  </a:txBody>
                  <a:tcPr anchor="ctr"/>
                </a:tc>
                <a:extLst>
                  <a:ext uri="{0D108BD9-81ED-4DB2-BD59-A6C34878D82A}">
                    <a16:rowId xmlns:a16="http://schemas.microsoft.com/office/drawing/2014/main" val="4040754036"/>
                  </a:ext>
                </a:extLst>
              </a:tr>
            </a:tbl>
          </a:graphicData>
        </a:graphic>
      </p:graphicFrame>
      <p:sp>
        <p:nvSpPr>
          <p:cNvPr id="5" name="Rectangle 4">
            <a:extLst>
              <a:ext uri="{FF2B5EF4-FFF2-40B4-BE49-F238E27FC236}">
                <a16:creationId xmlns:a16="http://schemas.microsoft.com/office/drawing/2014/main" id="{78D6F9A9-D7E5-40FF-8961-6DA089DB2A74}"/>
              </a:ext>
            </a:extLst>
          </p:cNvPr>
          <p:cNvSpPr/>
          <p:nvPr/>
        </p:nvSpPr>
        <p:spPr>
          <a:xfrm>
            <a:off x="229059" y="1446737"/>
            <a:ext cx="11565025" cy="1323439"/>
          </a:xfrm>
          <a:prstGeom prst="rect">
            <a:avLst/>
          </a:prstGeom>
        </p:spPr>
        <p:txBody>
          <a:bodyPr wrap="none">
            <a:spAutoFit/>
          </a:bodyPr>
          <a:lstStyle/>
          <a:p>
            <a:pPr algn="ctr"/>
            <a:r>
              <a:rPr lang="fr-FR" sz="4000" dirty="0">
                <a:solidFill>
                  <a:srgbClr val="7030A0"/>
                </a:solidFill>
              </a:rPr>
              <a:t>Pour réaliser un découpage en domaine fonctionnelle, </a:t>
            </a:r>
          </a:p>
          <a:p>
            <a:pPr algn="ctr"/>
            <a:r>
              <a:rPr lang="fr-FR" sz="4000" dirty="0">
                <a:solidFill>
                  <a:srgbClr val="7030A0"/>
                </a:solidFill>
              </a:rPr>
              <a:t>il faut itérer sur le besoin</a:t>
            </a:r>
          </a:p>
        </p:txBody>
      </p:sp>
      <p:pic>
        <p:nvPicPr>
          <p:cNvPr id="6" name="Picture 2" descr="http://upload.wikimedia.org/wikipedia/commons/4/40/Crystal_Clear_app_database.png">
            <a:extLst>
              <a:ext uri="{FF2B5EF4-FFF2-40B4-BE49-F238E27FC236}">
                <a16:creationId xmlns:a16="http://schemas.microsoft.com/office/drawing/2014/main" id="{5D7AFD58-E496-412C-A348-9B9D82307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1359" y="4750005"/>
            <a:ext cx="292863" cy="2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4vector.com/i/free-vector-server-clip-art_117262_Server_clip_art_hight.png">
            <a:extLst>
              <a:ext uri="{FF2B5EF4-FFF2-40B4-BE49-F238E27FC236}">
                <a16:creationId xmlns:a16="http://schemas.microsoft.com/office/drawing/2014/main" id="{1696360E-32AC-4743-8B61-990A9473B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4182" y="423116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4vector.com/i/free-vector-server-clip-art_117262_Server_clip_art_hight.png">
            <a:extLst>
              <a:ext uri="{FF2B5EF4-FFF2-40B4-BE49-F238E27FC236}">
                <a16:creationId xmlns:a16="http://schemas.microsoft.com/office/drawing/2014/main" id="{5A57AEE2-D0F9-49F0-862C-F3B0061616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2287" y="5515306"/>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4vector.com/i/free-vector-server-clip-art_117262_Server_clip_art_hight.png">
            <a:extLst>
              <a:ext uri="{FF2B5EF4-FFF2-40B4-BE49-F238E27FC236}">
                <a16:creationId xmlns:a16="http://schemas.microsoft.com/office/drawing/2014/main" id="{F876F7B5-6FAD-4F48-BE3F-3EF2D13F78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401431"/>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4vector.com/i/free-vector-server-clip-art_117262_Server_clip_art_hight.png">
            <a:extLst>
              <a:ext uri="{FF2B5EF4-FFF2-40B4-BE49-F238E27FC236}">
                <a16:creationId xmlns:a16="http://schemas.microsoft.com/office/drawing/2014/main" id="{C7DF5986-856C-4951-8959-D67951D96F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720" y="5657069"/>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4vector.com/i/free-vector-server-clip-art_117262_Server_clip_art_hight.png">
            <a:extLst>
              <a:ext uri="{FF2B5EF4-FFF2-40B4-BE49-F238E27FC236}">
                <a16:creationId xmlns:a16="http://schemas.microsoft.com/office/drawing/2014/main" id="{C7BDC374-8042-4AE4-8005-C6DEAE9DE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640" y="5682680"/>
            <a:ext cx="182432" cy="28124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22676A-E626-4614-9B91-6485081B80FF}"/>
              </a:ext>
            </a:extLst>
          </p:cNvPr>
          <p:cNvPicPr>
            <a:picLocks noChangeAspect="1"/>
          </p:cNvPicPr>
          <p:nvPr/>
        </p:nvPicPr>
        <p:blipFill rotWithShape="1">
          <a:blip r:embed="rId4"/>
          <a:srcRect l="18237" t="2298" r="51772" b="14956"/>
          <a:stretch/>
        </p:blipFill>
        <p:spPr>
          <a:xfrm>
            <a:off x="1451400" y="3587479"/>
            <a:ext cx="287996" cy="446726"/>
          </a:xfrm>
          <a:prstGeom prst="rect">
            <a:avLst/>
          </a:prstGeom>
        </p:spPr>
      </p:pic>
      <p:pic>
        <p:nvPicPr>
          <p:cNvPr id="3074" name="Picture 2" descr="RÃ©sultat de recherche d'images pour &quot;git image&quot;">
            <a:extLst>
              <a:ext uri="{FF2B5EF4-FFF2-40B4-BE49-F238E27FC236}">
                <a16:creationId xmlns:a16="http://schemas.microsoft.com/office/drawing/2014/main" id="{CB22E942-260D-40D1-8554-2C0D6F44E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0" y="6103588"/>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Ã©sultat de recherche d'images pour &quot;git image&quot;">
            <a:extLst>
              <a:ext uri="{FF2B5EF4-FFF2-40B4-BE49-F238E27FC236}">
                <a16:creationId xmlns:a16="http://schemas.microsoft.com/office/drawing/2014/main" id="{422F72F1-C707-4114-8FBC-009AA34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61" y="6194804"/>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Ã©sultat de recherche d'images pour &quot;git image&quot;">
            <a:extLst>
              <a:ext uri="{FF2B5EF4-FFF2-40B4-BE49-F238E27FC236}">
                <a16:creationId xmlns:a16="http://schemas.microsoft.com/office/drawing/2014/main" id="{DACC643F-A72D-4A8E-936F-31CF9F256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542" y="6311226"/>
            <a:ext cx="182433" cy="18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Ã©sultat de recherche d'images pour &quot;git image&quot;">
            <a:extLst>
              <a:ext uri="{FF2B5EF4-FFF2-40B4-BE49-F238E27FC236}">
                <a16:creationId xmlns:a16="http://schemas.microsoft.com/office/drawing/2014/main" id="{1378A919-FE80-453D-BA38-C97D983D0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720" y="6335311"/>
            <a:ext cx="182433" cy="182433"/>
          </a:xfrm>
          <a:prstGeom prst="rect">
            <a:avLst/>
          </a:prstGeom>
          <a:noFill/>
          <a:extLst>
            <a:ext uri="{909E8E84-426E-40DD-AFC4-6F175D3DCCD1}">
              <a14:hiddenFill xmlns:a14="http://schemas.microsoft.com/office/drawing/2010/main">
                <a:solidFill>
                  <a:srgbClr val="FFFFFF"/>
                </a:solidFill>
              </a14:hiddenFill>
            </a:ext>
          </a:extLst>
        </p:spPr>
      </p:pic>
      <p:sp>
        <p:nvSpPr>
          <p:cNvPr id="20" name="Titre 1">
            <a:extLst>
              <a:ext uri="{FF2B5EF4-FFF2-40B4-BE49-F238E27FC236}">
                <a16:creationId xmlns:a16="http://schemas.microsoft.com/office/drawing/2014/main" id="{C26FFA05-C595-4D0C-BEB6-CA984DA99756}"/>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p>
        </p:txBody>
      </p:sp>
      <p:pic>
        <p:nvPicPr>
          <p:cNvPr id="3" name="Image 2">
            <a:extLst>
              <a:ext uri="{FF2B5EF4-FFF2-40B4-BE49-F238E27FC236}">
                <a16:creationId xmlns:a16="http://schemas.microsoft.com/office/drawing/2014/main" id="{23E5359B-88AF-4827-B53A-E814E0998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882" y="3052061"/>
            <a:ext cx="273443" cy="355037"/>
          </a:xfrm>
          <a:prstGeom prst="rect">
            <a:avLst/>
          </a:prstGeom>
        </p:spPr>
      </p:pic>
    </p:spTree>
    <p:extLst>
      <p:ext uri="{BB962C8B-B14F-4D97-AF65-F5344CB8AC3E}">
        <p14:creationId xmlns:p14="http://schemas.microsoft.com/office/powerpoint/2010/main" val="3822303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DD024C3-D6A2-4709-8A5F-A1F5484EB0ED}"/>
              </a:ext>
            </a:extLst>
          </p:cNvPr>
          <p:cNvSpPr/>
          <p:nvPr/>
        </p:nvSpPr>
        <p:spPr>
          <a:xfrm>
            <a:off x="838200" y="3429000"/>
            <a:ext cx="10401301" cy="3285944"/>
          </a:xfrm>
          <a:prstGeom prst="ellipse">
            <a:avLst/>
          </a:prstGeom>
          <a:solidFill>
            <a:schemeClr val="bg1"/>
          </a:solid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739C02-1A0C-4205-A3BA-29E32CD6A6FA}"/>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4" name="ZoneTexte 3">
            <a:extLst>
              <a:ext uri="{FF2B5EF4-FFF2-40B4-BE49-F238E27FC236}">
                <a16:creationId xmlns:a16="http://schemas.microsoft.com/office/drawing/2014/main" id="{8632E5C6-C86E-4E63-B010-277A4A6D5764}"/>
              </a:ext>
            </a:extLst>
          </p:cNvPr>
          <p:cNvSpPr txBox="1"/>
          <p:nvPr/>
        </p:nvSpPr>
        <p:spPr>
          <a:xfrm>
            <a:off x="2135007" y="3804136"/>
            <a:ext cx="1066318" cy="707886"/>
          </a:xfrm>
          <a:prstGeom prst="rect">
            <a:avLst/>
          </a:prstGeom>
          <a:noFill/>
        </p:spPr>
        <p:txBody>
          <a:bodyPr wrap="none" rtlCol="0">
            <a:spAutoFit/>
          </a:bodyPr>
          <a:lstStyle/>
          <a:p>
            <a:r>
              <a:rPr lang="fr-FR" sz="4000" dirty="0">
                <a:solidFill>
                  <a:schemeClr val="bg1">
                    <a:lumMod val="50000"/>
                  </a:schemeClr>
                </a:solidFill>
              </a:rPr>
              <a:t>TDD</a:t>
            </a:r>
          </a:p>
        </p:txBody>
      </p:sp>
      <p:sp>
        <p:nvSpPr>
          <p:cNvPr id="5" name="ZoneTexte 4">
            <a:extLst>
              <a:ext uri="{FF2B5EF4-FFF2-40B4-BE49-F238E27FC236}">
                <a16:creationId xmlns:a16="http://schemas.microsoft.com/office/drawing/2014/main" id="{5D034A2E-AC87-4E67-91F6-D0CC79873240}"/>
              </a:ext>
            </a:extLst>
          </p:cNvPr>
          <p:cNvSpPr txBox="1"/>
          <p:nvPr/>
        </p:nvSpPr>
        <p:spPr>
          <a:xfrm>
            <a:off x="2478514" y="5454831"/>
            <a:ext cx="3536161" cy="523220"/>
          </a:xfrm>
          <a:prstGeom prst="rect">
            <a:avLst/>
          </a:prstGeom>
          <a:noFill/>
        </p:spPr>
        <p:txBody>
          <a:bodyPr wrap="none" rtlCol="0">
            <a:spAutoFit/>
          </a:bodyPr>
          <a:lstStyle/>
          <a:p>
            <a:r>
              <a:rPr lang="fr-FR" sz="2800" dirty="0" err="1">
                <a:solidFill>
                  <a:schemeClr val="bg1">
                    <a:lumMod val="75000"/>
                  </a:schemeClr>
                </a:solidFill>
              </a:rPr>
              <a:t>Continuous</a:t>
            </a:r>
            <a:r>
              <a:rPr lang="fr-FR" sz="2800" dirty="0">
                <a:solidFill>
                  <a:schemeClr val="bg1">
                    <a:lumMod val="75000"/>
                  </a:schemeClr>
                </a:solidFill>
              </a:rPr>
              <a:t> </a:t>
            </a:r>
            <a:r>
              <a:rPr lang="fr-FR" sz="2800" dirty="0" err="1">
                <a:solidFill>
                  <a:schemeClr val="bg1">
                    <a:lumMod val="75000"/>
                  </a:schemeClr>
                </a:solidFill>
              </a:rPr>
              <a:t>Integration</a:t>
            </a:r>
            <a:endParaRPr lang="fr-FR" sz="2800" dirty="0">
              <a:solidFill>
                <a:schemeClr val="bg1">
                  <a:lumMod val="75000"/>
                </a:schemeClr>
              </a:solidFill>
            </a:endParaRPr>
          </a:p>
        </p:txBody>
      </p:sp>
      <p:sp>
        <p:nvSpPr>
          <p:cNvPr id="6" name="ZoneTexte 5">
            <a:extLst>
              <a:ext uri="{FF2B5EF4-FFF2-40B4-BE49-F238E27FC236}">
                <a16:creationId xmlns:a16="http://schemas.microsoft.com/office/drawing/2014/main" id="{21AD4A8F-4EFF-42C6-991D-445C9E2C7918}"/>
              </a:ext>
            </a:extLst>
          </p:cNvPr>
          <p:cNvSpPr txBox="1"/>
          <p:nvPr/>
        </p:nvSpPr>
        <p:spPr>
          <a:xfrm>
            <a:off x="3216746" y="4008863"/>
            <a:ext cx="3119444" cy="523220"/>
          </a:xfrm>
          <a:prstGeom prst="rect">
            <a:avLst/>
          </a:prstGeom>
          <a:noFill/>
        </p:spPr>
        <p:txBody>
          <a:bodyPr wrap="none" rtlCol="0">
            <a:spAutoFit/>
          </a:bodyPr>
          <a:lstStyle/>
          <a:p>
            <a:r>
              <a:rPr lang="fr-FR" sz="2800" dirty="0" err="1">
                <a:solidFill>
                  <a:schemeClr val="bg1">
                    <a:lumMod val="50000"/>
                  </a:schemeClr>
                </a:solidFill>
              </a:rPr>
              <a:t>Continuous</a:t>
            </a:r>
            <a:r>
              <a:rPr lang="fr-FR" sz="2800" dirty="0">
                <a:solidFill>
                  <a:schemeClr val="bg1">
                    <a:lumMod val="50000"/>
                  </a:schemeClr>
                </a:solidFill>
              </a:rPr>
              <a:t> Delivery</a:t>
            </a:r>
          </a:p>
        </p:txBody>
      </p:sp>
      <p:sp>
        <p:nvSpPr>
          <p:cNvPr id="7" name="ZoneTexte 6">
            <a:extLst>
              <a:ext uri="{FF2B5EF4-FFF2-40B4-BE49-F238E27FC236}">
                <a16:creationId xmlns:a16="http://schemas.microsoft.com/office/drawing/2014/main" id="{434030ED-BD5A-4BD6-9835-84E3718E7B73}"/>
              </a:ext>
            </a:extLst>
          </p:cNvPr>
          <p:cNvSpPr txBox="1"/>
          <p:nvPr/>
        </p:nvSpPr>
        <p:spPr>
          <a:xfrm>
            <a:off x="6163945" y="4102116"/>
            <a:ext cx="4504695" cy="461665"/>
          </a:xfrm>
          <a:prstGeom prst="rect">
            <a:avLst/>
          </a:prstGeom>
          <a:noFill/>
        </p:spPr>
        <p:txBody>
          <a:bodyPr wrap="none" rtlCol="0">
            <a:spAutoFit/>
          </a:bodyPr>
          <a:lstStyle/>
          <a:p>
            <a:r>
              <a:rPr lang="fr-FR" sz="2400" dirty="0" err="1">
                <a:solidFill>
                  <a:schemeClr val="bg1">
                    <a:lumMod val="75000"/>
                  </a:schemeClr>
                </a:solidFill>
              </a:rPr>
              <a:t>Learn&amp;Use&amp;Masterise</a:t>
            </a:r>
            <a:r>
              <a:rPr lang="fr-FR" sz="2400" dirty="0">
                <a:solidFill>
                  <a:schemeClr val="bg1">
                    <a:lumMod val="75000"/>
                  </a:schemeClr>
                </a:solidFill>
              </a:rPr>
              <a:t> IDE </a:t>
            </a:r>
            <a:r>
              <a:rPr lang="fr-FR" sz="2400" dirty="0" err="1">
                <a:solidFill>
                  <a:schemeClr val="bg1">
                    <a:lumMod val="75000"/>
                  </a:schemeClr>
                </a:solidFill>
              </a:rPr>
              <a:t>shorcut</a:t>
            </a:r>
            <a:endParaRPr lang="fr-FR" sz="2400" dirty="0">
              <a:solidFill>
                <a:schemeClr val="bg1">
                  <a:lumMod val="75000"/>
                </a:schemeClr>
              </a:solidFill>
            </a:endParaRPr>
          </a:p>
        </p:txBody>
      </p:sp>
      <p:sp>
        <p:nvSpPr>
          <p:cNvPr id="8" name="ZoneTexte 7">
            <a:extLst>
              <a:ext uri="{FF2B5EF4-FFF2-40B4-BE49-F238E27FC236}">
                <a16:creationId xmlns:a16="http://schemas.microsoft.com/office/drawing/2014/main" id="{875F18FE-0F16-488E-8C5D-0CE6C52F1FB9}"/>
              </a:ext>
            </a:extLst>
          </p:cNvPr>
          <p:cNvSpPr txBox="1"/>
          <p:nvPr/>
        </p:nvSpPr>
        <p:spPr>
          <a:xfrm>
            <a:off x="6691398" y="4512022"/>
            <a:ext cx="3449791" cy="523220"/>
          </a:xfrm>
          <a:prstGeom prst="rect">
            <a:avLst/>
          </a:prstGeom>
          <a:noFill/>
        </p:spPr>
        <p:txBody>
          <a:bodyPr wrap="none" rtlCol="0">
            <a:spAutoFit/>
          </a:bodyPr>
          <a:lstStyle/>
          <a:p>
            <a:r>
              <a:rPr lang="fr-FR" sz="2800" dirty="0">
                <a:solidFill>
                  <a:schemeClr val="bg1">
                    <a:lumMod val="50000"/>
                  </a:schemeClr>
                </a:solidFill>
              </a:rPr>
              <a:t>Hot </a:t>
            </a:r>
            <a:r>
              <a:rPr lang="fr-FR" sz="2800" dirty="0" err="1">
                <a:solidFill>
                  <a:schemeClr val="bg1">
                    <a:lumMod val="50000"/>
                  </a:schemeClr>
                </a:solidFill>
              </a:rPr>
              <a:t>reload</a:t>
            </a:r>
            <a:r>
              <a:rPr lang="fr-FR" sz="2800" dirty="0">
                <a:solidFill>
                  <a:schemeClr val="bg1">
                    <a:lumMod val="50000"/>
                  </a:schemeClr>
                </a:solidFill>
              </a:rPr>
              <a:t>/Live </a:t>
            </a:r>
            <a:r>
              <a:rPr lang="fr-FR" sz="2800" dirty="0" err="1">
                <a:solidFill>
                  <a:schemeClr val="bg1">
                    <a:lumMod val="50000"/>
                  </a:schemeClr>
                </a:solidFill>
              </a:rPr>
              <a:t>reload</a:t>
            </a:r>
            <a:endParaRPr lang="fr-FR" sz="2800" dirty="0">
              <a:solidFill>
                <a:schemeClr val="bg1">
                  <a:lumMod val="50000"/>
                </a:schemeClr>
              </a:solidFill>
            </a:endParaRPr>
          </a:p>
        </p:txBody>
      </p:sp>
      <p:sp>
        <p:nvSpPr>
          <p:cNvPr id="9" name="Rectangle 8">
            <a:extLst>
              <a:ext uri="{FF2B5EF4-FFF2-40B4-BE49-F238E27FC236}">
                <a16:creationId xmlns:a16="http://schemas.microsoft.com/office/drawing/2014/main" id="{C1A02ABF-0A62-416C-B27E-15150981B7AB}"/>
              </a:ext>
            </a:extLst>
          </p:cNvPr>
          <p:cNvSpPr/>
          <p:nvPr/>
        </p:nvSpPr>
        <p:spPr>
          <a:xfrm>
            <a:off x="1555910" y="1505201"/>
            <a:ext cx="9080179" cy="1569660"/>
          </a:xfrm>
          <a:prstGeom prst="rect">
            <a:avLst/>
          </a:prstGeom>
        </p:spPr>
        <p:txBody>
          <a:bodyPr wrap="none">
            <a:spAutoFit/>
          </a:bodyPr>
          <a:lstStyle/>
          <a:p>
            <a:pPr algn="ctr"/>
            <a:r>
              <a:rPr lang="fr-FR" sz="4800" dirty="0">
                <a:solidFill>
                  <a:srgbClr val="7030A0"/>
                </a:solidFill>
              </a:rPr>
              <a:t>Raccourcir vos itérations </a:t>
            </a:r>
          </a:p>
          <a:p>
            <a:pPr algn="ctr"/>
            <a:r>
              <a:rPr lang="fr-FR" sz="4800" dirty="0">
                <a:solidFill>
                  <a:srgbClr val="7030A0"/>
                </a:solidFill>
              </a:rPr>
              <a:t>afin d’accélérer votre apprentissage</a:t>
            </a:r>
          </a:p>
        </p:txBody>
      </p:sp>
      <p:sp>
        <p:nvSpPr>
          <p:cNvPr id="10" name="ZoneTexte 9">
            <a:extLst>
              <a:ext uri="{FF2B5EF4-FFF2-40B4-BE49-F238E27FC236}">
                <a16:creationId xmlns:a16="http://schemas.microsoft.com/office/drawing/2014/main" id="{A7A3C1F0-49C2-4303-981E-A5B13BC4BC48}"/>
              </a:ext>
            </a:extLst>
          </p:cNvPr>
          <p:cNvSpPr txBox="1"/>
          <p:nvPr/>
        </p:nvSpPr>
        <p:spPr>
          <a:xfrm>
            <a:off x="3650742" y="6005168"/>
            <a:ext cx="5218352" cy="523220"/>
          </a:xfrm>
          <a:prstGeom prst="rect">
            <a:avLst/>
          </a:prstGeom>
          <a:noFill/>
        </p:spPr>
        <p:txBody>
          <a:bodyPr wrap="none" rtlCol="0">
            <a:spAutoFit/>
          </a:bodyPr>
          <a:lstStyle/>
          <a:p>
            <a:r>
              <a:rPr lang="fr-FR" sz="2800" dirty="0">
                <a:solidFill>
                  <a:schemeClr val="bg1">
                    <a:lumMod val="50000"/>
                  </a:schemeClr>
                </a:solidFill>
              </a:rPr>
              <a:t>Automatise </a:t>
            </a:r>
            <a:r>
              <a:rPr lang="fr-FR" sz="2800" dirty="0" err="1">
                <a:solidFill>
                  <a:schemeClr val="bg1">
                    <a:lumMod val="50000"/>
                  </a:schemeClr>
                </a:solidFill>
              </a:rPr>
              <a:t>every</a:t>
            </a:r>
            <a:r>
              <a:rPr lang="fr-FR" sz="2800" dirty="0">
                <a:solidFill>
                  <a:schemeClr val="bg1">
                    <a:lumMod val="50000"/>
                  </a:schemeClr>
                </a:solidFill>
              </a:rPr>
              <a:t> </a:t>
            </a:r>
            <a:r>
              <a:rPr lang="fr-FR" sz="2800" dirty="0" err="1">
                <a:solidFill>
                  <a:schemeClr val="bg1">
                    <a:lumMod val="50000"/>
                  </a:schemeClr>
                </a:solidFill>
              </a:rPr>
              <a:t>repetitive</a:t>
            </a:r>
            <a:r>
              <a:rPr lang="fr-FR" sz="2800" dirty="0">
                <a:solidFill>
                  <a:schemeClr val="bg1">
                    <a:lumMod val="50000"/>
                  </a:schemeClr>
                </a:solidFill>
              </a:rPr>
              <a:t> action</a:t>
            </a:r>
          </a:p>
        </p:txBody>
      </p:sp>
      <p:sp>
        <p:nvSpPr>
          <p:cNvPr id="11" name="ZoneTexte 10">
            <a:extLst>
              <a:ext uri="{FF2B5EF4-FFF2-40B4-BE49-F238E27FC236}">
                <a16:creationId xmlns:a16="http://schemas.microsoft.com/office/drawing/2014/main" id="{49C569CC-6FFC-481F-A61B-3C647A48CA3A}"/>
              </a:ext>
            </a:extLst>
          </p:cNvPr>
          <p:cNvSpPr txBox="1"/>
          <p:nvPr/>
        </p:nvSpPr>
        <p:spPr>
          <a:xfrm>
            <a:off x="1140027" y="4403027"/>
            <a:ext cx="4497770" cy="584775"/>
          </a:xfrm>
          <a:prstGeom prst="rect">
            <a:avLst/>
          </a:prstGeom>
          <a:noFill/>
        </p:spPr>
        <p:txBody>
          <a:bodyPr wrap="none" rtlCol="0">
            <a:spAutoFit/>
          </a:bodyPr>
          <a:lstStyle/>
          <a:p>
            <a:r>
              <a:rPr lang="fr-FR" sz="3200" dirty="0" err="1">
                <a:solidFill>
                  <a:schemeClr val="bg1">
                    <a:lumMod val="65000"/>
                  </a:schemeClr>
                </a:solidFill>
              </a:rPr>
              <a:t>Functionnal</a:t>
            </a:r>
            <a:r>
              <a:rPr lang="fr-FR" sz="3200" dirty="0">
                <a:solidFill>
                  <a:schemeClr val="bg1">
                    <a:lumMod val="65000"/>
                  </a:schemeClr>
                </a:solidFill>
              </a:rPr>
              <a:t> </a:t>
            </a:r>
            <a:r>
              <a:rPr lang="fr-FR" sz="3200" dirty="0" err="1">
                <a:solidFill>
                  <a:schemeClr val="bg1">
                    <a:lumMod val="65000"/>
                  </a:schemeClr>
                </a:solidFill>
              </a:rPr>
              <a:t>Programming</a:t>
            </a:r>
            <a:endParaRPr lang="fr-FR" sz="3200" dirty="0">
              <a:solidFill>
                <a:schemeClr val="bg1">
                  <a:lumMod val="65000"/>
                </a:schemeClr>
              </a:solidFill>
            </a:endParaRPr>
          </a:p>
        </p:txBody>
      </p:sp>
      <p:sp>
        <p:nvSpPr>
          <p:cNvPr id="12" name="ZoneTexte 11">
            <a:extLst>
              <a:ext uri="{FF2B5EF4-FFF2-40B4-BE49-F238E27FC236}">
                <a16:creationId xmlns:a16="http://schemas.microsoft.com/office/drawing/2014/main" id="{FEE72E96-227C-4872-A054-36C27FC359A7}"/>
              </a:ext>
            </a:extLst>
          </p:cNvPr>
          <p:cNvSpPr txBox="1"/>
          <p:nvPr/>
        </p:nvSpPr>
        <p:spPr>
          <a:xfrm>
            <a:off x="6493639" y="5669562"/>
            <a:ext cx="2877967" cy="400110"/>
          </a:xfrm>
          <a:prstGeom prst="rect">
            <a:avLst/>
          </a:prstGeom>
          <a:noFill/>
        </p:spPr>
        <p:txBody>
          <a:bodyPr wrap="none" rtlCol="0">
            <a:spAutoFit/>
          </a:bodyPr>
          <a:lstStyle/>
          <a:p>
            <a:r>
              <a:rPr lang="fr-FR" sz="2000" dirty="0" err="1">
                <a:solidFill>
                  <a:schemeClr val="bg1">
                    <a:lumMod val="65000"/>
                  </a:schemeClr>
                </a:solidFill>
              </a:rPr>
              <a:t>Functionnal</a:t>
            </a:r>
            <a:r>
              <a:rPr lang="fr-FR" sz="2000" dirty="0">
                <a:solidFill>
                  <a:schemeClr val="bg1">
                    <a:lumMod val="65000"/>
                  </a:schemeClr>
                </a:solidFill>
              </a:rPr>
              <a:t> </a:t>
            </a:r>
            <a:r>
              <a:rPr lang="fr-FR" sz="2000" dirty="0" err="1">
                <a:solidFill>
                  <a:schemeClr val="bg1">
                    <a:lumMod val="65000"/>
                  </a:schemeClr>
                </a:solidFill>
              </a:rPr>
              <a:t>Programming</a:t>
            </a:r>
            <a:endParaRPr lang="fr-FR" sz="2000" dirty="0">
              <a:solidFill>
                <a:schemeClr val="bg1">
                  <a:lumMod val="65000"/>
                </a:schemeClr>
              </a:solidFill>
            </a:endParaRPr>
          </a:p>
        </p:txBody>
      </p:sp>
      <p:sp>
        <p:nvSpPr>
          <p:cNvPr id="13" name="ZoneTexte 12">
            <a:extLst>
              <a:ext uri="{FF2B5EF4-FFF2-40B4-BE49-F238E27FC236}">
                <a16:creationId xmlns:a16="http://schemas.microsoft.com/office/drawing/2014/main" id="{B2FBFDD5-5D7F-4779-A757-FE12A2210EA3}"/>
              </a:ext>
            </a:extLst>
          </p:cNvPr>
          <p:cNvSpPr txBox="1"/>
          <p:nvPr/>
        </p:nvSpPr>
        <p:spPr>
          <a:xfrm>
            <a:off x="2761027" y="5060411"/>
            <a:ext cx="3041217" cy="584775"/>
          </a:xfrm>
          <a:prstGeom prst="rect">
            <a:avLst/>
          </a:prstGeom>
          <a:noFill/>
        </p:spPr>
        <p:txBody>
          <a:bodyPr wrap="none" rtlCol="0">
            <a:spAutoFit/>
          </a:bodyPr>
          <a:lstStyle/>
          <a:p>
            <a:r>
              <a:rPr lang="fr-FR" sz="3200" dirty="0" err="1">
                <a:solidFill>
                  <a:schemeClr val="bg1">
                    <a:lumMod val="65000"/>
                  </a:schemeClr>
                </a:solidFill>
                <a:latin typeface="Angsana New" panose="02020603050405020304" pitchFamily="18" charset="-34"/>
                <a:cs typeface="Angsana New" panose="02020603050405020304" pitchFamily="18" charset="-34"/>
              </a:rPr>
              <a:t>Functionnal</a:t>
            </a:r>
            <a:r>
              <a:rPr lang="fr-FR" sz="3200" dirty="0">
                <a:solidFill>
                  <a:schemeClr val="bg1">
                    <a:lumMod val="65000"/>
                  </a:schemeClr>
                </a:solidFill>
                <a:latin typeface="Angsana New" panose="02020603050405020304" pitchFamily="18" charset="-34"/>
                <a:cs typeface="Angsana New" panose="02020603050405020304" pitchFamily="18" charset="-34"/>
              </a:rPr>
              <a:t> </a:t>
            </a:r>
            <a:r>
              <a:rPr lang="fr-FR" sz="3200" dirty="0" err="1">
                <a:solidFill>
                  <a:schemeClr val="bg1">
                    <a:lumMod val="65000"/>
                  </a:schemeClr>
                </a:solidFill>
                <a:latin typeface="Angsana New" panose="02020603050405020304" pitchFamily="18" charset="-34"/>
                <a:cs typeface="Angsana New" panose="02020603050405020304" pitchFamily="18" charset="-34"/>
              </a:rPr>
              <a:t>Programming</a:t>
            </a:r>
            <a:endParaRPr lang="fr-FR" sz="3200" dirty="0">
              <a:solidFill>
                <a:schemeClr val="bg1">
                  <a:lumMod val="65000"/>
                </a:schemeClr>
              </a:solidFill>
              <a:latin typeface="Angsana New" panose="02020603050405020304" pitchFamily="18" charset="-34"/>
              <a:cs typeface="Angsana New" panose="02020603050405020304" pitchFamily="18" charset="-34"/>
            </a:endParaRPr>
          </a:p>
        </p:txBody>
      </p:sp>
      <p:sp>
        <p:nvSpPr>
          <p:cNvPr id="14" name="ZoneTexte 13">
            <a:extLst>
              <a:ext uri="{FF2B5EF4-FFF2-40B4-BE49-F238E27FC236}">
                <a16:creationId xmlns:a16="http://schemas.microsoft.com/office/drawing/2014/main" id="{46D4695F-0F24-47AB-A554-BDC8E03CE5F9}"/>
              </a:ext>
            </a:extLst>
          </p:cNvPr>
          <p:cNvSpPr txBox="1"/>
          <p:nvPr/>
        </p:nvSpPr>
        <p:spPr>
          <a:xfrm>
            <a:off x="1622411" y="5011586"/>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5" name="ZoneTexte 14">
            <a:extLst>
              <a:ext uri="{FF2B5EF4-FFF2-40B4-BE49-F238E27FC236}">
                <a16:creationId xmlns:a16="http://schemas.microsoft.com/office/drawing/2014/main" id="{AF16B30F-1B15-4A21-BC20-2D476DB2E2D7}"/>
              </a:ext>
            </a:extLst>
          </p:cNvPr>
          <p:cNvSpPr txBox="1"/>
          <p:nvPr/>
        </p:nvSpPr>
        <p:spPr>
          <a:xfrm>
            <a:off x="7218966" y="3614909"/>
            <a:ext cx="713657" cy="461665"/>
          </a:xfrm>
          <a:prstGeom prst="rect">
            <a:avLst/>
          </a:prstGeom>
          <a:noFill/>
        </p:spPr>
        <p:txBody>
          <a:bodyPr wrap="none" rtlCol="0">
            <a:spAutoFit/>
          </a:bodyPr>
          <a:lstStyle/>
          <a:p>
            <a:r>
              <a:rPr lang="fr-FR" sz="2400" dirty="0">
                <a:solidFill>
                  <a:schemeClr val="bg1">
                    <a:lumMod val="50000"/>
                  </a:schemeClr>
                </a:solidFill>
              </a:rPr>
              <a:t>TDD</a:t>
            </a:r>
          </a:p>
        </p:txBody>
      </p:sp>
      <p:sp>
        <p:nvSpPr>
          <p:cNvPr id="18" name="ZoneTexte 17">
            <a:extLst>
              <a:ext uri="{FF2B5EF4-FFF2-40B4-BE49-F238E27FC236}">
                <a16:creationId xmlns:a16="http://schemas.microsoft.com/office/drawing/2014/main" id="{9447F7FB-2440-4798-A1FC-5211F632FA47}"/>
              </a:ext>
            </a:extLst>
          </p:cNvPr>
          <p:cNvSpPr txBox="1"/>
          <p:nvPr/>
        </p:nvSpPr>
        <p:spPr>
          <a:xfrm>
            <a:off x="6662753" y="5331707"/>
            <a:ext cx="2282613" cy="400110"/>
          </a:xfrm>
          <a:prstGeom prst="rect">
            <a:avLst/>
          </a:prstGeom>
          <a:noFill/>
        </p:spPr>
        <p:txBody>
          <a:bodyPr wrap="none" rtlCol="0">
            <a:spAutoFit/>
          </a:bodyPr>
          <a:lstStyle/>
          <a:p>
            <a:r>
              <a:rPr lang="fr-FR" sz="2000" i="1" dirty="0" err="1">
                <a:solidFill>
                  <a:schemeClr val="bg1">
                    <a:lumMod val="85000"/>
                  </a:schemeClr>
                </a:solidFill>
              </a:rPr>
              <a:t>Continuous</a:t>
            </a:r>
            <a:r>
              <a:rPr lang="fr-FR" sz="2000" i="1" dirty="0">
                <a:solidFill>
                  <a:schemeClr val="bg1">
                    <a:lumMod val="85000"/>
                  </a:schemeClr>
                </a:solidFill>
              </a:rPr>
              <a:t> Delivery</a:t>
            </a:r>
          </a:p>
        </p:txBody>
      </p:sp>
      <p:sp>
        <p:nvSpPr>
          <p:cNvPr id="19" name="ZoneTexte 18">
            <a:extLst>
              <a:ext uri="{FF2B5EF4-FFF2-40B4-BE49-F238E27FC236}">
                <a16:creationId xmlns:a16="http://schemas.microsoft.com/office/drawing/2014/main" id="{3B4ED262-EF59-4BF1-A824-CF4860A10520}"/>
              </a:ext>
            </a:extLst>
          </p:cNvPr>
          <p:cNvSpPr txBox="1"/>
          <p:nvPr/>
        </p:nvSpPr>
        <p:spPr>
          <a:xfrm>
            <a:off x="8039196" y="5003765"/>
            <a:ext cx="2290755" cy="369332"/>
          </a:xfrm>
          <a:prstGeom prst="rect">
            <a:avLst/>
          </a:prstGeom>
          <a:noFill/>
        </p:spPr>
        <p:txBody>
          <a:bodyPr wrap="none" rtlCol="0">
            <a:spAutoFit/>
          </a:bodyPr>
          <a:lstStyle/>
          <a:p>
            <a:r>
              <a:rPr lang="fr-FR" dirty="0">
                <a:solidFill>
                  <a:schemeClr val="bg1">
                    <a:lumMod val="75000"/>
                  </a:schemeClr>
                </a:solidFill>
              </a:rPr>
              <a:t>Hot </a:t>
            </a:r>
            <a:r>
              <a:rPr lang="fr-FR" dirty="0" err="1">
                <a:solidFill>
                  <a:schemeClr val="bg1">
                    <a:lumMod val="75000"/>
                  </a:schemeClr>
                </a:solidFill>
              </a:rPr>
              <a:t>reload</a:t>
            </a:r>
            <a:r>
              <a:rPr lang="fr-FR" dirty="0">
                <a:solidFill>
                  <a:schemeClr val="bg1">
                    <a:lumMod val="75000"/>
                  </a:schemeClr>
                </a:solidFill>
              </a:rPr>
              <a:t>/Live </a:t>
            </a:r>
            <a:r>
              <a:rPr lang="fr-FR" dirty="0" err="1">
                <a:solidFill>
                  <a:schemeClr val="bg1">
                    <a:lumMod val="75000"/>
                  </a:schemeClr>
                </a:solidFill>
              </a:rPr>
              <a:t>reload</a:t>
            </a:r>
            <a:endParaRPr lang="fr-FR" dirty="0">
              <a:solidFill>
                <a:schemeClr val="bg1">
                  <a:lumMod val="75000"/>
                </a:schemeClr>
              </a:solidFill>
            </a:endParaRPr>
          </a:p>
        </p:txBody>
      </p:sp>
      <p:sp>
        <p:nvSpPr>
          <p:cNvPr id="20" name="ZoneTexte 19">
            <a:extLst>
              <a:ext uri="{FF2B5EF4-FFF2-40B4-BE49-F238E27FC236}">
                <a16:creationId xmlns:a16="http://schemas.microsoft.com/office/drawing/2014/main" id="{36FB005F-4F69-415B-A549-59990481703B}"/>
              </a:ext>
            </a:extLst>
          </p:cNvPr>
          <p:cNvSpPr txBox="1"/>
          <p:nvPr/>
        </p:nvSpPr>
        <p:spPr>
          <a:xfrm>
            <a:off x="3912088" y="3529274"/>
            <a:ext cx="2664768" cy="461665"/>
          </a:xfrm>
          <a:prstGeom prst="rect">
            <a:avLst/>
          </a:prstGeom>
          <a:noFill/>
        </p:spPr>
        <p:txBody>
          <a:bodyPr wrap="none" rtlCol="0">
            <a:spAutoFit/>
          </a:bodyPr>
          <a:lstStyle/>
          <a:p>
            <a:r>
              <a:rPr lang="fr-FR" sz="2400" i="1" dirty="0" err="1">
                <a:solidFill>
                  <a:schemeClr val="bg1">
                    <a:lumMod val="75000"/>
                  </a:schemeClr>
                </a:solidFill>
              </a:rPr>
              <a:t>Continuous</a:t>
            </a:r>
            <a:r>
              <a:rPr lang="fr-FR" sz="2400" i="1" dirty="0">
                <a:solidFill>
                  <a:schemeClr val="bg1">
                    <a:lumMod val="75000"/>
                  </a:schemeClr>
                </a:solidFill>
              </a:rPr>
              <a:t> Delivery</a:t>
            </a:r>
          </a:p>
        </p:txBody>
      </p:sp>
      <p:sp>
        <p:nvSpPr>
          <p:cNvPr id="21" name="ZoneTexte 20">
            <a:extLst>
              <a:ext uri="{FF2B5EF4-FFF2-40B4-BE49-F238E27FC236}">
                <a16:creationId xmlns:a16="http://schemas.microsoft.com/office/drawing/2014/main" id="{92C1F432-ECAA-4E48-A067-36E8763F66EC}"/>
              </a:ext>
            </a:extLst>
          </p:cNvPr>
          <p:cNvSpPr txBox="1"/>
          <p:nvPr/>
        </p:nvSpPr>
        <p:spPr>
          <a:xfrm>
            <a:off x="4359988" y="4816044"/>
            <a:ext cx="2580450" cy="400110"/>
          </a:xfrm>
          <a:prstGeom prst="rect">
            <a:avLst/>
          </a:prstGeom>
          <a:noFill/>
        </p:spPr>
        <p:txBody>
          <a:bodyPr wrap="none" rtlCol="0">
            <a:spAutoFit/>
          </a:bodyPr>
          <a:lstStyle/>
          <a:p>
            <a:r>
              <a:rPr lang="fr-FR" sz="2000" dirty="0" err="1">
                <a:solidFill>
                  <a:schemeClr val="bg1">
                    <a:lumMod val="50000"/>
                  </a:schemeClr>
                </a:solidFill>
              </a:rPr>
              <a:t>Continuous</a:t>
            </a:r>
            <a:r>
              <a:rPr lang="fr-FR" sz="2000" dirty="0">
                <a:solidFill>
                  <a:schemeClr val="bg1">
                    <a:lumMod val="50000"/>
                  </a:schemeClr>
                </a:solidFill>
              </a:rPr>
              <a:t> </a:t>
            </a:r>
            <a:r>
              <a:rPr lang="fr-FR" sz="2000" dirty="0" err="1">
                <a:solidFill>
                  <a:schemeClr val="bg1">
                    <a:lumMod val="50000"/>
                  </a:schemeClr>
                </a:solidFill>
              </a:rPr>
              <a:t>Integration</a:t>
            </a:r>
            <a:endParaRPr lang="fr-FR" sz="2000" dirty="0">
              <a:solidFill>
                <a:schemeClr val="bg1">
                  <a:lumMod val="50000"/>
                </a:schemeClr>
              </a:solidFill>
            </a:endParaRPr>
          </a:p>
        </p:txBody>
      </p:sp>
      <p:sp>
        <p:nvSpPr>
          <p:cNvPr id="22" name="ZoneTexte 21">
            <a:extLst>
              <a:ext uri="{FF2B5EF4-FFF2-40B4-BE49-F238E27FC236}">
                <a16:creationId xmlns:a16="http://schemas.microsoft.com/office/drawing/2014/main" id="{332DABFD-37D4-4D9D-9AAA-20973FD28D00}"/>
              </a:ext>
            </a:extLst>
          </p:cNvPr>
          <p:cNvSpPr txBox="1"/>
          <p:nvPr/>
        </p:nvSpPr>
        <p:spPr>
          <a:xfrm>
            <a:off x="6854713" y="4929394"/>
            <a:ext cx="1095813" cy="461665"/>
          </a:xfrm>
          <a:prstGeom prst="rect">
            <a:avLst/>
          </a:prstGeom>
          <a:noFill/>
        </p:spPr>
        <p:txBody>
          <a:bodyPr wrap="none" rtlCol="0">
            <a:spAutoFit/>
          </a:bodyPr>
          <a:lstStyle/>
          <a:p>
            <a:r>
              <a:rPr lang="fr-FR" sz="2400" dirty="0">
                <a:solidFill>
                  <a:schemeClr val="bg1">
                    <a:lumMod val="65000"/>
                  </a:schemeClr>
                </a:solidFill>
              </a:rPr>
              <a:t>Be cool</a:t>
            </a:r>
          </a:p>
        </p:txBody>
      </p:sp>
      <p:sp>
        <p:nvSpPr>
          <p:cNvPr id="23" name="ZoneTexte 22">
            <a:extLst>
              <a:ext uri="{FF2B5EF4-FFF2-40B4-BE49-F238E27FC236}">
                <a16:creationId xmlns:a16="http://schemas.microsoft.com/office/drawing/2014/main" id="{73AB8A80-E13E-421B-8097-1C7A904C2937}"/>
              </a:ext>
            </a:extLst>
          </p:cNvPr>
          <p:cNvSpPr txBox="1"/>
          <p:nvPr/>
        </p:nvSpPr>
        <p:spPr>
          <a:xfrm>
            <a:off x="2953321" y="4929661"/>
            <a:ext cx="870431" cy="369332"/>
          </a:xfrm>
          <a:prstGeom prst="rect">
            <a:avLst/>
          </a:prstGeom>
          <a:noFill/>
        </p:spPr>
        <p:txBody>
          <a:bodyPr wrap="none" rtlCol="0">
            <a:spAutoFit/>
          </a:bodyPr>
          <a:lstStyle/>
          <a:p>
            <a:r>
              <a:rPr lang="fr-FR" dirty="0">
                <a:solidFill>
                  <a:schemeClr val="bg1">
                    <a:lumMod val="65000"/>
                  </a:schemeClr>
                </a:solidFill>
              </a:rPr>
              <a:t>Be cool</a:t>
            </a:r>
          </a:p>
        </p:txBody>
      </p:sp>
    </p:spTree>
    <p:extLst>
      <p:ext uri="{BB962C8B-B14F-4D97-AF65-F5344CB8AC3E}">
        <p14:creationId xmlns:p14="http://schemas.microsoft.com/office/powerpoint/2010/main" val="1067765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FD382-C49B-4708-BBAE-B6F7BD3A5C10}"/>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E0694EE9-881F-4131-AA7D-E267418744A9}"/>
              </a:ext>
            </a:extLst>
          </p:cNvPr>
          <p:cNvSpPr>
            <a:spLocks noGrp="1"/>
          </p:cNvSpPr>
          <p:nvPr>
            <p:ph idx="1"/>
          </p:nvPr>
        </p:nvSpPr>
        <p:spPr>
          <a:xfrm>
            <a:off x="838200" y="1939925"/>
            <a:ext cx="5147821" cy="4351338"/>
          </a:xfrm>
        </p:spPr>
        <p:txBody>
          <a:bodyPr/>
          <a:lstStyle/>
          <a:p>
            <a:pPr marL="0" indent="0">
              <a:buNone/>
            </a:pPr>
            <a:endParaRPr lang="fr-FR" dirty="0"/>
          </a:p>
          <a:p>
            <a:pPr marL="0" indent="0" algn="ctr">
              <a:buNone/>
            </a:pPr>
            <a:r>
              <a:rPr lang="fr-FR" sz="4000" dirty="0"/>
              <a:t>Exemple </a:t>
            </a:r>
          </a:p>
          <a:p>
            <a:pPr marL="0" indent="0">
              <a:buNone/>
            </a:pPr>
            <a:r>
              <a:rPr lang="fr-FR" dirty="0">
                <a:hlinkClick r:id="rId2"/>
              </a:rPr>
              <a:t>https://www.guillaume-chervet.fr</a:t>
            </a:r>
            <a:endParaRPr lang="fr-FR" dirty="0"/>
          </a:p>
          <a:p>
            <a:pPr marL="0" indent="0">
              <a:buNone/>
            </a:pPr>
            <a:endParaRPr lang="fr-FR" dirty="0"/>
          </a:p>
          <a:p>
            <a:pPr marL="0" indent="0" algn="ctr">
              <a:buNone/>
            </a:pPr>
            <a:r>
              <a:rPr lang="fr-FR" sz="3600" dirty="0"/>
              <a:t>CMS </a:t>
            </a:r>
            <a:r>
              <a:rPr lang="fr-FR" sz="3600" dirty="0" err="1"/>
              <a:t>Multi-site</a:t>
            </a:r>
            <a:r>
              <a:rPr lang="fr-FR" sz="3600" dirty="0"/>
              <a:t>, multi-tenant</a:t>
            </a:r>
          </a:p>
          <a:p>
            <a:pPr marL="0" indent="0">
              <a:buNone/>
            </a:pPr>
            <a:endParaRPr lang="fr-FR" dirty="0"/>
          </a:p>
          <a:p>
            <a:endParaRPr lang="fr-FR" dirty="0"/>
          </a:p>
        </p:txBody>
      </p:sp>
      <p:pic>
        <p:nvPicPr>
          <p:cNvPr id="5" name="Image 4">
            <a:extLst>
              <a:ext uri="{FF2B5EF4-FFF2-40B4-BE49-F238E27FC236}">
                <a16:creationId xmlns:a16="http://schemas.microsoft.com/office/drawing/2014/main" id="{83DDA713-F165-4A89-BCBC-26ABB97B401E}"/>
              </a:ext>
            </a:extLst>
          </p:cNvPr>
          <p:cNvPicPr>
            <a:picLocks noChangeAspect="1"/>
          </p:cNvPicPr>
          <p:nvPr/>
        </p:nvPicPr>
        <p:blipFill>
          <a:blip r:embed="rId3"/>
          <a:stretch>
            <a:fillRect/>
          </a:stretch>
        </p:blipFill>
        <p:spPr>
          <a:xfrm>
            <a:off x="6425399" y="1468619"/>
            <a:ext cx="5274558" cy="4925506"/>
          </a:xfrm>
          <a:prstGeom prst="rect">
            <a:avLst/>
          </a:prstGeom>
        </p:spPr>
      </p:pic>
    </p:spTree>
    <p:extLst>
      <p:ext uri="{BB962C8B-B14F-4D97-AF65-F5344CB8AC3E}">
        <p14:creationId xmlns:p14="http://schemas.microsoft.com/office/powerpoint/2010/main" val="350702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DC80564-2CFD-4E0C-94F4-BEE841223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2" name="Titre 1">
            <a:extLst>
              <a:ext uri="{FF2B5EF4-FFF2-40B4-BE49-F238E27FC236}">
                <a16:creationId xmlns:a16="http://schemas.microsoft.com/office/drawing/2014/main" id="{329B6B41-1A3D-4165-95CF-12BE92CFAF65}"/>
              </a:ext>
            </a:extLst>
          </p:cNvPr>
          <p:cNvSpPr>
            <a:spLocks noGrp="1"/>
          </p:cNvSpPr>
          <p:nvPr>
            <p:ph type="title"/>
          </p:nvPr>
        </p:nvSpPr>
        <p:spPr/>
        <p:txBody>
          <a:bodyPr/>
          <a:lstStyle/>
          <a:p>
            <a:r>
              <a:rPr lang="fr-FR" dirty="0"/>
              <a:t>Les applications/besoins d’aujourd’hui</a:t>
            </a:r>
          </a:p>
        </p:txBody>
      </p:sp>
    </p:spTree>
    <p:extLst>
      <p:ext uri="{BB962C8B-B14F-4D97-AF65-F5344CB8AC3E}">
        <p14:creationId xmlns:p14="http://schemas.microsoft.com/office/powerpoint/2010/main" val="2899910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spTree>
    <p:extLst>
      <p:ext uri="{BB962C8B-B14F-4D97-AF65-F5344CB8AC3E}">
        <p14:creationId xmlns:p14="http://schemas.microsoft.com/office/powerpoint/2010/main" val="3088044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DA5B006-E6BD-43BE-97C7-8D27BE11C98A}"/>
              </a:ext>
            </a:extLst>
          </p:cNvPr>
          <p:cNvSpPr>
            <a:spLocks noGrp="1"/>
          </p:cNvSpPr>
          <p:nvPr>
            <p:ph idx="1"/>
          </p:nvPr>
        </p:nvSpPr>
        <p:spPr>
          <a:xfrm>
            <a:off x="2452708" y="1825625"/>
            <a:ext cx="10515600" cy="4351338"/>
          </a:xfrm>
        </p:spPr>
        <p:txBody>
          <a:bodyPr/>
          <a:lstStyle/>
          <a:p>
            <a:r>
              <a:rPr lang="fr-FR" dirty="0"/>
              <a:t>Src</a:t>
            </a:r>
          </a:p>
          <a:p>
            <a:pPr lvl="1"/>
            <a:r>
              <a:rPr lang="fr-FR" dirty="0" err="1">
                <a:solidFill>
                  <a:srgbClr val="00B050"/>
                </a:solidFill>
              </a:rPr>
              <a:t>SiteWeb</a:t>
            </a:r>
            <a:endParaRPr lang="fr-FR" dirty="0">
              <a:solidFill>
                <a:srgbClr val="00B050"/>
              </a:solidFill>
            </a:endParaRPr>
          </a:p>
          <a:p>
            <a:pPr lvl="1"/>
            <a:r>
              <a:rPr lang="fr-FR" dirty="0">
                <a:solidFill>
                  <a:srgbClr val="0070C0"/>
                </a:solidFill>
              </a:rPr>
              <a:t>Site</a:t>
            </a:r>
          </a:p>
          <a:p>
            <a:pPr lvl="1"/>
            <a:r>
              <a:rPr lang="fr-FR" dirty="0">
                <a:solidFill>
                  <a:srgbClr val="0070C0"/>
                </a:solidFill>
              </a:rPr>
              <a:t>Page</a:t>
            </a:r>
          </a:p>
          <a:p>
            <a:pPr lvl="1"/>
            <a:r>
              <a:rPr lang="fr-FR" dirty="0">
                <a:solidFill>
                  <a:srgbClr val="0070C0"/>
                </a:solidFill>
              </a:rPr>
              <a:t>User</a:t>
            </a:r>
          </a:p>
          <a:p>
            <a:pPr lvl="1"/>
            <a:r>
              <a:rPr lang="fr-FR" dirty="0" err="1">
                <a:solidFill>
                  <a:srgbClr val="0070C0"/>
                </a:solidFill>
              </a:rPr>
              <a:t>Statistic</a:t>
            </a:r>
            <a:endParaRPr lang="fr-FR" dirty="0">
              <a:solidFill>
                <a:srgbClr val="0070C0"/>
              </a:solidFill>
            </a:endParaRPr>
          </a:p>
          <a:p>
            <a:pPr lvl="1"/>
            <a:r>
              <a:rPr lang="fr-FR" dirty="0">
                <a:solidFill>
                  <a:srgbClr val="0070C0"/>
                </a:solidFill>
              </a:rPr>
              <a:t>Message</a:t>
            </a:r>
          </a:p>
          <a:p>
            <a:pPr lvl="1"/>
            <a:r>
              <a:rPr lang="fr-FR" dirty="0">
                <a:solidFill>
                  <a:srgbClr val="0070C0"/>
                </a:solidFill>
              </a:rPr>
              <a:t>etc…</a:t>
            </a:r>
          </a:p>
          <a:p>
            <a:pPr lvl="1"/>
            <a:endParaRPr lang="fr-FR" dirty="0"/>
          </a:p>
          <a:p>
            <a:pPr lvl="1"/>
            <a:endParaRPr lang="fr-FR" dirty="0"/>
          </a:p>
          <a:p>
            <a:pPr lvl="1"/>
            <a:endParaRPr lang="fr-FR" dirty="0"/>
          </a:p>
          <a:p>
            <a:pPr lvl="1"/>
            <a:endParaRPr lang="fr-FR" dirty="0"/>
          </a:p>
          <a:p>
            <a:pPr lvl="1"/>
            <a:endParaRPr lang="fr-FR" dirty="0"/>
          </a:p>
        </p:txBody>
      </p:sp>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pic>
        <p:nvPicPr>
          <p:cNvPr id="10" name="Image 9">
            <a:extLst>
              <a:ext uri="{FF2B5EF4-FFF2-40B4-BE49-F238E27FC236}">
                <a16:creationId xmlns:a16="http://schemas.microsoft.com/office/drawing/2014/main" id="{480B067E-6C8C-413F-A5CB-5BC61BAA671C}"/>
              </a:ext>
            </a:extLst>
          </p:cNvPr>
          <p:cNvPicPr>
            <a:picLocks noChangeAspect="1"/>
          </p:cNvPicPr>
          <p:nvPr/>
        </p:nvPicPr>
        <p:blipFill rotWithShape="1">
          <a:blip r:embed="rId2"/>
          <a:srcRect r="37921" b="8282"/>
          <a:stretch/>
        </p:blipFill>
        <p:spPr>
          <a:xfrm>
            <a:off x="2160010" y="1825625"/>
            <a:ext cx="585395" cy="436808"/>
          </a:xfrm>
          <a:prstGeom prst="rect">
            <a:avLst/>
          </a:prstGeom>
        </p:spPr>
      </p:pic>
      <p:pic>
        <p:nvPicPr>
          <p:cNvPr id="11" name="Image 10">
            <a:extLst>
              <a:ext uri="{FF2B5EF4-FFF2-40B4-BE49-F238E27FC236}">
                <a16:creationId xmlns:a16="http://schemas.microsoft.com/office/drawing/2014/main" id="{0960B3F6-8D7D-455E-806E-27C1E3D1A8EC}"/>
              </a:ext>
            </a:extLst>
          </p:cNvPr>
          <p:cNvPicPr>
            <a:picLocks noChangeAspect="1"/>
          </p:cNvPicPr>
          <p:nvPr/>
        </p:nvPicPr>
        <p:blipFill>
          <a:blip r:embed="rId3"/>
          <a:stretch>
            <a:fillRect/>
          </a:stretch>
        </p:blipFill>
        <p:spPr>
          <a:xfrm>
            <a:off x="2555568" y="2262433"/>
            <a:ext cx="619125" cy="419100"/>
          </a:xfrm>
          <a:prstGeom prst="rect">
            <a:avLst/>
          </a:prstGeom>
        </p:spPr>
      </p:pic>
      <p:pic>
        <p:nvPicPr>
          <p:cNvPr id="12" name="Image 11">
            <a:extLst>
              <a:ext uri="{FF2B5EF4-FFF2-40B4-BE49-F238E27FC236}">
                <a16:creationId xmlns:a16="http://schemas.microsoft.com/office/drawing/2014/main" id="{0CBCF121-4698-4D66-BA07-1F2B75EA70F6}"/>
              </a:ext>
            </a:extLst>
          </p:cNvPr>
          <p:cNvPicPr>
            <a:picLocks noChangeAspect="1"/>
          </p:cNvPicPr>
          <p:nvPr/>
        </p:nvPicPr>
        <p:blipFill>
          <a:blip r:embed="rId3"/>
          <a:stretch>
            <a:fillRect/>
          </a:stretch>
        </p:blipFill>
        <p:spPr>
          <a:xfrm>
            <a:off x="2555568" y="2699241"/>
            <a:ext cx="619125" cy="419100"/>
          </a:xfrm>
          <a:prstGeom prst="rect">
            <a:avLst/>
          </a:prstGeom>
        </p:spPr>
      </p:pic>
      <p:pic>
        <p:nvPicPr>
          <p:cNvPr id="13" name="Image 12">
            <a:extLst>
              <a:ext uri="{FF2B5EF4-FFF2-40B4-BE49-F238E27FC236}">
                <a16:creationId xmlns:a16="http://schemas.microsoft.com/office/drawing/2014/main" id="{0CF3AA2F-7F9F-4AC0-9DA4-6AC1E66C2406}"/>
              </a:ext>
            </a:extLst>
          </p:cNvPr>
          <p:cNvPicPr>
            <a:picLocks noChangeAspect="1"/>
          </p:cNvPicPr>
          <p:nvPr/>
        </p:nvPicPr>
        <p:blipFill>
          <a:blip r:embed="rId3"/>
          <a:stretch>
            <a:fillRect/>
          </a:stretch>
        </p:blipFill>
        <p:spPr>
          <a:xfrm>
            <a:off x="2555568" y="3056247"/>
            <a:ext cx="619125" cy="419100"/>
          </a:xfrm>
          <a:prstGeom prst="rect">
            <a:avLst/>
          </a:prstGeom>
        </p:spPr>
      </p:pic>
      <p:pic>
        <p:nvPicPr>
          <p:cNvPr id="14" name="Image 13">
            <a:extLst>
              <a:ext uri="{FF2B5EF4-FFF2-40B4-BE49-F238E27FC236}">
                <a16:creationId xmlns:a16="http://schemas.microsoft.com/office/drawing/2014/main" id="{3F0609CC-E25A-4DAA-B4AD-EAD2C370B2EC}"/>
              </a:ext>
            </a:extLst>
          </p:cNvPr>
          <p:cNvPicPr>
            <a:picLocks noChangeAspect="1"/>
          </p:cNvPicPr>
          <p:nvPr/>
        </p:nvPicPr>
        <p:blipFill>
          <a:blip r:embed="rId3"/>
          <a:stretch>
            <a:fillRect/>
          </a:stretch>
        </p:blipFill>
        <p:spPr>
          <a:xfrm>
            <a:off x="2555567" y="3451189"/>
            <a:ext cx="619125" cy="419100"/>
          </a:xfrm>
          <a:prstGeom prst="rect">
            <a:avLst/>
          </a:prstGeom>
        </p:spPr>
      </p:pic>
      <p:pic>
        <p:nvPicPr>
          <p:cNvPr id="15" name="Image 14">
            <a:extLst>
              <a:ext uri="{FF2B5EF4-FFF2-40B4-BE49-F238E27FC236}">
                <a16:creationId xmlns:a16="http://schemas.microsoft.com/office/drawing/2014/main" id="{0BF90A50-C7E0-42C2-8705-76C9231FFE0E}"/>
              </a:ext>
            </a:extLst>
          </p:cNvPr>
          <p:cNvPicPr>
            <a:picLocks noChangeAspect="1"/>
          </p:cNvPicPr>
          <p:nvPr/>
        </p:nvPicPr>
        <p:blipFill>
          <a:blip r:embed="rId3"/>
          <a:stretch>
            <a:fillRect/>
          </a:stretch>
        </p:blipFill>
        <p:spPr>
          <a:xfrm>
            <a:off x="2555567" y="3864780"/>
            <a:ext cx="619125" cy="419100"/>
          </a:xfrm>
          <a:prstGeom prst="rect">
            <a:avLst/>
          </a:prstGeom>
        </p:spPr>
      </p:pic>
      <p:pic>
        <p:nvPicPr>
          <p:cNvPr id="16" name="Image 15">
            <a:extLst>
              <a:ext uri="{FF2B5EF4-FFF2-40B4-BE49-F238E27FC236}">
                <a16:creationId xmlns:a16="http://schemas.microsoft.com/office/drawing/2014/main" id="{58A13E8D-2983-4991-BED7-B0DEF8C77962}"/>
              </a:ext>
            </a:extLst>
          </p:cNvPr>
          <p:cNvPicPr>
            <a:picLocks noChangeAspect="1"/>
          </p:cNvPicPr>
          <p:nvPr/>
        </p:nvPicPr>
        <p:blipFill>
          <a:blip r:embed="rId3"/>
          <a:stretch>
            <a:fillRect/>
          </a:stretch>
        </p:blipFill>
        <p:spPr>
          <a:xfrm>
            <a:off x="2555566" y="4233142"/>
            <a:ext cx="619125" cy="419100"/>
          </a:xfrm>
          <a:prstGeom prst="rect">
            <a:avLst/>
          </a:prstGeom>
        </p:spPr>
      </p:pic>
      <p:pic>
        <p:nvPicPr>
          <p:cNvPr id="17" name="Image 16">
            <a:extLst>
              <a:ext uri="{FF2B5EF4-FFF2-40B4-BE49-F238E27FC236}">
                <a16:creationId xmlns:a16="http://schemas.microsoft.com/office/drawing/2014/main" id="{FD6E7BF3-B8CE-40DA-93ED-C2670D48D04F}"/>
              </a:ext>
            </a:extLst>
          </p:cNvPr>
          <p:cNvPicPr>
            <a:picLocks noChangeAspect="1"/>
          </p:cNvPicPr>
          <p:nvPr/>
        </p:nvPicPr>
        <p:blipFill>
          <a:blip r:embed="rId3"/>
          <a:stretch>
            <a:fillRect/>
          </a:stretch>
        </p:blipFill>
        <p:spPr>
          <a:xfrm>
            <a:off x="2555566" y="4600419"/>
            <a:ext cx="619125" cy="419100"/>
          </a:xfrm>
          <a:prstGeom prst="rect">
            <a:avLst/>
          </a:prstGeom>
        </p:spPr>
      </p:pic>
      <p:sp>
        <p:nvSpPr>
          <p:cNvPr id="19" name="Ellipse 18">
            <a:extLst>
              <a:ext uri="{FF2B5EF4-FFF2-40B4-BE49-F238E27FC236}">
                <a16:creationId xmlns:a16="http://schemas.microsoft.com/office/drawing/2014/main" id="{F9F7EFF7-BB68-49B6-8CD5-AF5CD5EB0BFF}"/>
              </a:ext>
            </a:extLst>
          </p:cNvPr>
          <p:cNvSpPr/>
          <p:nvPr/>
        </p:nvSpPr>
        <p:spPr>
          <a:xfrm>
            <a:off x="6541109" y="1024466"/>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20" name="Ellipse 19">
            <a:extLst>
              <a:ext uri="{FF2B5EF4-FFF2-40B4-BE49-F238E27FC236}">
                <a16:creationId xmlns:a16="http://schemas.microsoft.com/office/drawing/2014/main" id="{B0FED60D-B420-4CF6-B09B-F23B3DCB216B}"/>
              </a:ext>
            </a:extLst>
          </p:cNvPr>
          <p:cNvSpPr/>
          <p:nvPr/>
        </p:nvSpPr>
        <p:spPr>
          <a:xfrm>
            <a:off x="7939100" y="2202987"/>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21" name="Ellipse 20">
            <a:extLst>
              <a:ext uri="{FF2B5EF4-FFF2-40B4-BE49-F238E27FC236}">
                <a16:creationId xmlns:a16="http://schemas.microsoft.com/office/drawing/2014/main" id="{A1F88849-A12D-4B1C-A891-8BE0F4A9D77E}"/>
              </a:ext>
            </a:extLst>
          </p:cNvPr>
          <p:cNvSpPr/>
          <p:nvPr/>
        </p:nvSpPr>
        <p:spPr>
          <a:xfrm>
            <a:off x="7289073" y="3444300"/>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22" name="Ellipse 21">
            <a:extLst>
              <a:ext uri="{FF2B5EF4-FFF2-40B4-BE49-F238E27FC236}">
                <a16:creationId xmlns:a16="http://schemas.microsoft.com/office/drawing/2014/main" id="{A1BF1E07-A9DF-432E-99B1-3080543EA099}"/>
              </a:ext>
            </a:extLst>
          </p:cNvPr>
          <p:cNvSpPr/>
          <p:nvPr/>
        </p:nvSpPr>
        <p:spPr>
          <a:xfrm>
            <a:off x="6541109" y="4809969"/>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23" name="Ellipse 22">
            <a:extLst>
              <a:ext uri="{FF2B5EF4-FFF2-40B4-BE49-F238E27FC236}">
                <a16:creationId xmlns:a16="http://schemas.microsoft.com/office/drawing/2014/main" id="{7E518EFE-0ED5-4F11-A11F-9F31D083FE86}"/>
              </a:ext>
            </a:extLst>
          </p:cNvPr>
          <p:cNvSpPr/>
          <p:nvPr/>
        </p:nvSpPr>
        <p:spPr>
          <a:xfrm>
            <a:off x="4531630" y="5656083"/>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cxnSp>
        <p:nvCxnSpPr>
          <p:cNvPr id="18" name="Connecteur droit 17">
            <a:extLst>
              <a:ext uri="{FF2B5EF4-FFF2-40B4-BE49-F238E27FC236}">
                <a16:creationId xmlns:a16="http://schemas.microsoft.com/office/drawing/2014/main" id="{63B3DD3F-982B-4575-865E-C1EF5D3BA43D}"/>
              </a:ext>
            </a:extLst>
          </p:cNvPr>
          <p:cNvCxnSpPr>
            <a:cxnSpLocks/>
            <a:stCxn id="19" idx="2"/>
          </p:cNvCxnSpPr>
          <p:nvPr/>
        </p:nvCxnSpPr>
        <p:spPr>
          <a:xfrm flipH="1">
            <a:off x="3997048" y="1687248"/>
            <a:ext cx="2544061" cy="1189815"/>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35B1372-0750-467F-9D95-7485D15A51A5}"/>
              </a:ext>
            </a:extLst>
          </p:cNvPr>
          <p:cNvCxnSpPr>
            <a:cxnSpLocks/>
            <a:stCxn id="20" idx="2"/>
          </p:cNvCxnSpPr>
          <p:nvPr/>
        </p:nvCxnSpPr>
        <p:spPr>
          <a:xfrm flipH="1">
            <a:off x="3997050" y="2754455"/>
            <a:ext cx="3942050" cy="551468"/>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AB74C66-CDE3-49F9-9C31-E333F93BD184}"/>
              </a:ext>
            </a:extLst>
          </p:cNvPr>
          <p:cNvCxnSpPr>
            <a:cxnSpLocks/>
            <a:stCxn id="21" idx="2"/>
          </p:cNvCxnSpPr>
          <p:nvPr/>
        </p:nvCxnSpPr>
        <p:spPr>
          <a:xfrm flipH="1" flipV="1">
            <a:off x="4214833" y="3660739"/>
            <a:ext cx="3074240" cy="384519"/>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F8BD473E-2231-445E-ACF8-06D1132730BB}"/>
              </a:ext>
            </a:extLst>
          </p:cNvPr>
          <p:cNvCxnSpPr>
            <a:cxnSpLocks/>
            <a:stCxn id="22" idx="1"/>
          </p:cNvCxnSpPr>
          <p:nvPr/>
        </p:nvCxnSpPr>
        <p:spPr>
          <a:xfrm flipH="1" flipV="1">
            <a:off x="4502977" y="4070634"/>
            <a:ext cx="2362209" cy="956192"/>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4244AAB-E219-45B4-B874-E2127834073C}"/>
              </a:ext>
            </a:extLst>
          </p:cNvPr>
          <p:cNvCxnSpPr>
            <a:cxnSpLocks/>
            <a:stCxn id="23" idx="1"/>
          </p:cNvCxnSpPr>
          <p:nvPr/>
        </p:nvCxnSpPr>
        <p:spPr>
          <a:xfrm flipH="1" flipV="1">
            <a:off x="4411643" y="4646216"/>
            <a:ext cx="414268" cy="1185884"/>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77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64C27-30F7-4BFE-8B74-141FC55F29E5}"/>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5" name="Ellipse 4">
            <a:extLst>
              <a:ext uri="{FF2B5EF4-FFF2-40B4-BE49-F238E27FC236}">
                <a16:creationId xmlns:a16="http://schemas.microsoft.com/office/drawing/2014/main" id="{240D1ED2-54F6-416B-A3A6-28A19E6C7458}"/>
              </a:ext>
            </a:extLst>
          </p:cNvPr>
          <p:cNvSpPr/>
          <p:nvPr/>
        </p:nvSpPr>
        <p:spPr>
          <a:xfrm>
            <a:off x="904974" y="1573178"/>
            <a:ext cx="1835082" cy="13255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Site / Master</a:t>
            </a:r>
          </a:p>
        </p:txBody>
      </p:sp>
      <p:sp>
        <p:nvSpPr>
          <p:cNvPr id="6" name="Ellipse 5">
            <a:extLst>
              <a:ext uri="{FF2B5EF4-FFF2-40B4-BE49-F238E27FC236}">
                <a16:creationId xmlns:a16="http://schemas.microsoft.com/office/drawing/2014/main" id="{FC585EE2-01B1-44DA-B49F-DD463F63D209}"/>
              </a:ext>
            </a:extLst>
          </p:cNvPr>
          <p:cNvSpPr/>
          <p:nvPr/>
        </p:nvSpPr>
        <p:spPr>
          <a:xfrm>
            <a:off x="842913" y="3511485"/>
            <a:ext cx="1564850" cy="120191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User</a:t>
            </a:r>
          </a:p>
        </p:txBody>
      </p:sp>
      <p:sp>
        <p:nvSpPr>
          <p:cNvPr id="7" name="Ellipse 6">
            <a:extLst>
              <a:ext uri="{FF2B5EF4-FFF2-40B4-BE49-F238E27FC236}">
                <a16:creationId xmlns:a16="http://schemas.microsoft.com/office/drawing/2014/main" id="{696272CC-DDED-4ABA-A7D9-90C70CA0C41D}"/>
              </a:ext>
            </a:extLst>
          </p:cNvPr>
          <p:cNvSpPr/>
          <p:nvPr/>
        </p:nvSpPr>
        <p:spPr>
          <a:xfrm>
            <a:off x="3574330" y="1748403"/>
            <a:ext cx="1564850" cy="110293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Page</a:t>
            </a:r>
          </a:p>
        </p:txBody>
      </p:sp>
      <p:sp>
        <p:nvSpPr>
          <p:cNvPr id="8" name="Ellipse 7">
            <a:extLst>
              <a:ext uri="{FF2B5EF4-FFF2-40B4-BE49-F238E27FC236}">
                <a16:creationId xmlns:a16="http://schemas.microsoft.com/office/drawing/2014/main" id="{27B48E08-C0CD-4784-9344-90B16F30D1E3}"/>
              </a:ext>
            </a:extLst>
          </p:cNvPr>
          <p:cNvSpPr/>
          <p:nvPr/>
        </p:nvSpPr>
        <p:spPr>
          <a:xfrm>
            <a:off x="3091992" y="3429000"/>
            <a:ext cx="2212937" cy="14807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Statistic</a:t>
            </a:r>
            <a:endParaRPr lang="fr-FR" sz="2400" dirty="0"/>
          </a:p>
        </p:txBody>
      </p:sp>
      <p:sp>
        <p:nvSpPr>
          <p:cNvPr id="9" name="Ellipse 8">
            <a:extLst>
              <a:ext uri="{FF2B5EF4-FFF2-40B4-BE49-F238E27FC236}">
                <a16:creationId xmlns:a16="http://schemas.microsoft.com/office/drawing/2014/main" id="{CE0D3EC6-A464-447D-8A65-D8FE3F3E8E99}"/>
              </a:ext>
            </a:extLst>
          </p:cNvPr>
          <p:cNvSpPr/>
          <p:nvPr/>
        </p:nvSpPr>
        <p:spPr>
          <a:xfrm>
            <a:off x="1621410" y="5106185"/>
            <a:ext cx="2009479" cy="120191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Message</a:t>
            </a:r>
          </a:p>
        </p:txBody>
      </p:sp>
      <p:sp>
        <p:nvSpPr>
          <p:cNvPr id="10" name="Ellipse 9">
            <a:extLst>
              <a:ext uri="{FF2B5EF4-FFF2-40B4-BE49-F238E27FC236}">
                <a16:creationId xmlns:a16="http://schemas.microsoft.com/office/drawing/2014/main" id="{4E11CF6E-761F-405F-AACD-C2643136DD79}"/>
              </a:ext>
            </a:extLst>
          </p:cNvPr>
          <p:cNvSpPr/>
          <p:nvPr/>
        </p:nvSpPr>
        <p:spPr>
          <a:xfrm>
            <a:off x="8147117" y="2223122"/>
            <a:ext cx="1835083" cy="1201917"/>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Domain</a:t>
            </a:r>
          </a:p>
        </p:txBody>
      </p:sp>
      <p:sp>
        <p:nvSpPr>
          <p:cNvPr id="11" name="Ellipse 10">
            <a:extLst>
              <a:ext uri="{FF2B5EF4-FFF2-40B4-BE49-F238E27FC236}">
                <a16:creationId xmlns:a16="http://schemas.microsoft.com/office/drawing/2014/main" id="{072B293A-F619-4544-B828-B38EDA04B550}"/>
              </a:ext>
            </a:extLst>
          </p:cNvPr>
          <p:cNvSpPr/>
          <p:nvPr/>
        </p:nvSpPr>
        <p:spPr>
          <a:xfrm>
            <a:off x="5718142" y="3131122"/>
            <a:ext cx="1835083" cy="1201917"/>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Log</a:t>
            </a:r>
          </a:p>
        </p:txBody>
      </p:sp>
      <p:sp>
        <p:nvSpPr>
          <p:cNvPr id="12" name="Ellipse 11">
            <a:extLst>
              <a:ext uri="{FF2B5EF4-FFF2-40B4-BE49-F238E27FC236}">
                <a16:creationId xmlns:a16="http://schemas.microsoft.com/office/drawing/2014/main" id="{C5A47A92-D662-4938-8FFF-6AA5A82636F5}"/>
              </a:ext>
            </a:extLst>
          </p:cNvPr>
          <p:cNvSpPr/>
          <p:nvPr/>
        </p:nvSpPr>
        <p:spPr>
          <a:xfrm>
            <a:off x="5178458" y="5336995"/>
            <a:ext cx="1835083" cy="1201917"/>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UserSite</a:t>
            </a:r>
            <a:endParaRPr lang="fr-FR" sz="2400" dirty="0"/>
          </a:p>
        </p:txBody>
      </p:sp>
      <p:sp>
        <p:nvSpPr>
          <p:cNvPr id="13" name="Ellipse 12">
            <a:extLst>
              <a:ext uri="{FF2B5EF4-FFF2-40B4-BE49-F238E27FC236}">
                <a16:creationId xmlns:a16="http://schemas.microsoft.com/office/drawing/2014/main" id="{B826A076-4CA5-40D5-B457-B775C9044F1E}"/>
              </a:ext>
            </a:extLst>
          </p:cNvPr>
          <p:cNvSpPr/>
          <p:nvPr/>
        </p:nvSpPr>
        <p:spPr>
          <a:xfrm>
            <a:off x="7013540" y="4214714"/>
            <a:ext cx="2363766" cy="148079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Notification</a:t>
            </a:r>
          </a:p>
        </p:txBody>
      </p:sp>
      <p:sp>
        <p:nvSpPr>
          <p:cNvPr id="14" name="Ellipse 13">
            <a:extLst>
              <a:ext uri="{FF2B5EF4-FFF2-40B4-BE49-F238E27FC236}">
                <a16:creationId xmlns:a16="http://schemas.microsoft.com/office/drawing/2014/main" id="{98785C74-2D34-444A-9CAB-9356CF156C65}"/>
              </a:ext>
            </a:extLst>
          </p:cNvPr>
          <p:cNvSpPr/>
          <p:nvPr/>
        </p:nvSpPr>
        <p:spPr>
          <a:xfrm>
            <a:off x="6095999" y="1536189"/>
            <a:ext cx="1835083" cy="1201917"/>
          </a:xfrm>
          <a:prstGeom prst="ellipse">
            <a:avLst/>
          </a:prstGeom>
          <a:solidFill>
            <a:srgbClr val="A74F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File</a:t>
            </a:r>
          </a:p>
        </p:txBody>
      </p:sp>
      <p:sp>
        <p:nvSpPr>
          <p:cNvPr id="15" name="Ellipse 14">
            <a:extLst>
              <a:ext uri="{FF2B5EF4-FFF2-40B4-BE49-F238E27FC236}">
                <a16:creationId xmlns:a16="http://schemas.microsoft.com/office/drawing/2014/main" id="{20DBEB2D-E98E-4562-80C0-986842A1ACF0}"/>
              </a:ext>
            </a:extLst>
          </p:cNvPr>
          <p:cNvSpPr/>
          <p:nvPr/>
        </p:nvSpPr>
        <p:spPr>
          <a:xfrm>
            <a:off x="10018334" y="3474991"/>
            <a:ext cx="1835083" cy="12019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Tags</a:t>
            </a:r>
          </a:p>
        </p:txBody>
      </p:sp>
      <p:sp>
        <p:nvSpPr>
          <p:cNvPr id="16" name="Ellipse 15">
            <a:extLst>
              <a:ext uri="{FF2B5EF4-FFF2-40B4-BE49-F238E27FC236}">
                <a16:creationId xmlns:a16="http://schemas.microsoft.com/office/drawing/2014/main" id="{BFF531A3-CD83-458A-BF94-115D71BE95CF}"/>
              </a:ext>
            </a:extLst>
          </p:cNvPr>
          <p:cNvSpPr/>
          <p:nvPr/>
        </p:nvSpPr>
        <p:spPr>
          <a:xfrm>
            <a:off x="9967271" y="1386330"/>
            <a:ext cx="1835083" cy="1201917"/>
          </a:xfrm>
          <a:prstGeom prst="ellipse">
            <a:avLst/>
          </a:prstGeom>
          <a:solidFill>
            <a:srgbClr val="C355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err="1"/>
              <a:t>History</a:t>
            </a:r>
            <a:endParaRPr lang="fr-FR" sz="2400" dirty="0"/>
          </a:p>
        </p:txBody>
      </p:sp>
      <p:sp>
        <p:nvSpPr>
          <p:cNvPr id="17" name="Ellipse 16">
            <a:extLst>
              <a:ext uri="{FF2B5EF4-FFF2-40B4-BE49-F238E27FC236}">
                <a16:creationId xmlns:a16="http://schemas.microsoft.com/office/drawing/2014/main" id="{0098AB32-EFF4-4592-8348-8F6F96607351}"/>
              </a:ext>
            </a:extLst>
          </p:cNvPr>
          <p:cNvSpPr/>
          <p:nvPr/>
        </p:nvSpPr>
        <p:spPr>
          <a:xfrm>
            <a:off x="9667964" y="5003669"/>
            <a:ext cx="2009479" cy="1201917"/>
          </a:xfrm>
          <a:prstGeom prst="ellipse">
            <a:avLst/>
          </a:prstGeom>
          <a:solidFill>
            <a:srgbClr val="547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400" dirty="0"/>
              <a:t>Comment</a:t>
            </a:r>
          </a:p>
        </p:txBody>
      </p:sp>
      <p:pic>
        <p:nvPicPr>
          <p:cNvPr id="2052" name="Picture 4" descr="Image associÃ©e">
            <a:extLst>
              <a:ext uri="{FF2B5EF4-FFF2-40B4-BE49-F238E27FC236}">
                <a16:creationId xmlns:a16="http://schemas.microsoft.com/office/drawing/2014/main" id="{B521B7A8-7777-4277-81FC-02849BD2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85806" y="2146023"/>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associÃ©e">
            <a:extLst>
              <a:ext uri="{FF2B5EF4-FFF2-40B4-BE49-F238E27FC236}">
                <a16:creationId xmlns:a16="http://schemas.microsoft.com/office/drawing/2014/main" id="{E98C2A4E-0889-4E2C-A42F-DEA6B1F9B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5422"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associÃ©e">
            <a:extLst>
              <a:ext uri="{FF2B5EF4-FFF2-40B4-BE49-F238E27FC236}">
                <a16:creationId xmlns:a16="http://schemas.microsoft.com/office/drawing/2014/main" id="{A23A2740-1EDA-4B0F-BBF2-8B0A462FC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15620" y="555950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associÃ©e">
            <a:extLst>
              <a:ext uri="{FF2B5EF4-FFF2-40B4-BE49-F238E27FC236}">
                <a16:creationId xmlns:a16="http://schemas.microsoft.com/office/drawing/2014/main" id="{88629FD2-B46D-4C75-94A3-224D3E65B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28978" y="395459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associÃ©e">
            <a:extLst>
              <a:ext uri="{FF2B5EF4-FFF2-40B4-BE49-F238E27FC236}">
                <a16:creationId xmlns:a16="http://schemas.microsoft.com/office/drawing/2014/main" id="{2C5F7EE5-74CF-4DCF-9CE4-84A5A830E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700442" y="207036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associÃ©e">
            <a:extLst>
              <a:ext uri="{FF2B5EF4-FFF2-40B4-BE49-F238E27FC236}">
                <a16:creationId xmlns:a16="http://schemas.microsoft.com/office/drawing/2014/main" id="{F329F745-955D-4EF7-9682-2994770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471429" y="1979668"/>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associÃ©e">
            <a:extLst>
              <a:ext uri="{FF2B5EF4-FFF2-40B4-BE49-F238E27FC236}">
                <a16:creationId xmlns:a16="http://schemas.microsoft.com/office/drawing/2014/main" id="{8B530427-A381-4D39-AFBE-EFE8449B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29999" y="355387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ssociÃ©e">
            <a:extLst>
              <a:ext uri="{FF2B5EF4-FFF2-40B4-BE49-F238E27FC236}">
                <a16:creationId xmlns:a16="http://schemas.microsoft.com/office/drawing/2014/main" id="{0807D776-C5A6-43AD-9B30-15191037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5093" y="574872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associÃ©e">
            <a:extLst>
              <a:ext uri="{FF2B5EF4-FFF2-40B4-BE49-F238E27FC236}">
                <a16:creationId xmlns:a16="http://schemas.microsoft.com/office/drawing/2014/main" id="{5FDED86A-3D15-4D29-9632-3C918B6C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54965" y="476588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09A5E845-C8A1-4531-B7F4-A8E3ADFF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41860" y="3884041"/>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associÃ©e">
            <a:extLst>
              <a:ext uri="{FF2B5EF4-FFF2-40B4-BE49-F238E27FC236}">
                <a16:creationId xmlns:a16="http://schemas.microsoft.com/office/drawing/2014/main" id="{049D25E5-DAA1-4A07-9929-DA092BDD9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585769" y="258824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associÃ©e">
            <a:extLst>
              <a:ext uri="{FF2B5EF4-FFF2-40B4-BE49-F238E27FC236}">
                <a16:creationId xmlns:a16="http://schemas.microsoft.com/office/drawing/2014/main" id="{37166817-83F9-4A22-9EE3-8E8A1BEAF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360069" y="1795380"/>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associÃ©e">
            <a:extLst>
              <a:ext uri="{FF2B5EF4-FFF2-40B4-BE49-F238E27FC236}">
                <a16:creationId xmlns:a16="http://schemas.microsoft.com/office/drawing/2014/main" id="{C06DDCDD-3881-40D9-AF9C-66E77CFA9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98996" y="5370282"/>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31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40C65A8D-B7A6-4D31-9B02-8D9126BE3960}"/>
              </a:ext>
            </a:extLst>
          </p:cNvPr>
          <p:cNvSpPr>
            <a:spLocks noGrp="1"/>
          </p:cNvSpPr>
          <p:nvPr>
            <p:ph type="title"/>
          </p:nvPr>
        </p:nvSpPr>
        <p:spPr>
          <a:xfrm>
            <a:off x="838200" y="143056"/>
            <a:ext cx="10515600" cy="1325563"/>
          </a:xfrm>
        </p:spPr>
        <p:txBody>
          <a:bodyPr/>
          <a:lstStyle/>
          <a:p>
            <a:r>
              <a:rPr lang="fr-FR" dirty="0"/>
              <a:t>Modéliser vos API </a:t>
            </a:r>
            <a:r>
              <a:rPr lang="fr-FR" dirty="0">
                <a:solidFill>
                  <a:srgbClr val="00B0F0"/>
                </a:solidFill>
              </a:rPr>
              <a:t>en domaine fonctionnelle</a:t>
            </a:r>
            <a:endParaRPr lang="fr-FR" dirty="0"/>
          </a:p>
        </p:txBody>
      </p:sp>
      <p:sp>
        <p:nvSpPr>
          <p:cNvPr id="18" name="Espace réservé du contenu 2">
            <a:extLst>
              <a:ext uri="{FF2B5EF4-FFF2-40B4-BE49-F238E27FC236}">
                <a16:creationId xmlns:a16="http://schemas.microsoft.com/office/drawing/2014/main" id="{368A2783-9A20-4479-8E04-0D69E02039FF}"/>
              </a:ext>
            </a:extLst>
          </p:cNvPr>
          <p:cNvSpPr txBox="1">
            <a:spLocks/>
          </p:cNvSpPr>
          <p:nvPr/>
        </p:nvSpPr>
        <p:spPr>
          <a:xfrm>
            <a:off x="510234" y="1285419"/>
            <a:ext cx="11171531" cy="1438459"/>
          </a:xfrm>
          <a:prstGeom prst="rect">
            <a:avLst/>
          </a:prstGeom>
          <a:solidFill>
            <a:schemeClr val="accent1">
              <a:lumMod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400" dirty="0">
                <a:solidFill>
                  <a:schemeClr val="bg1"/>
                </a:solidFill>
              </a:rPr>
              <a:t>Se concentrer sur les besoins et les domaines fonctionnelles entraîne :</a:t>
            </a:r>
          </a:p>
          <a:p>
            <a:pPr marL="0" indent="0">
              <a:buFont typeface="Arial" panose="020B0604020202020204" pitchFamily="34" charset="0"/>
              <a:buNone/>
            </a:pPr>
            <a:endParaRPr lang="fr-FR" sz="4400" dirty="0"/>
          </a:p>
          <a:p>
            <a:endParaRPr lang="fr-FR" sz="4400" dirty="0"/>
          </a:p>
        </p:txBody>
      </p:sp>
      <p:sp>
        <p:nvSpPr>
          <p:cNvPr id="2" name="Rectangle 1">
            <a:extLst>
              <a:ext uri="{FF2B5EF4-FFF2-40B4-BE49-F238E27FC236}">
                <a16:creationId xmlns:a16="http://schemas.microsoft.com/office/drawing/2014/main" id="{AF4AAA04-3FF9-44AE-BDEE-94C1D461453A}"/>
              </a:ext>
            </a:extLst>
          </p:cNvPr>
          <p:cNvSpPr/>
          <p:nvPr/>
        </p:nvSpPr>
        <p:spPr>
          <a:xfrm>
            <a:off x="1221657" y="2821138"/>
            <a:ext cx="9446342" cy="3785652"/>
          </a:xfrm>
          <a:prstGeom prst="rect">
            <a:avLst/>
          </a:prstGeom>
        </p:spPr>
        <p:txBody>
          <a:bodyPr wrap="square">
            <a:spAutoFit/>
          </a:bodyPr>
          <a:lstStyle/>
          <a:p>
            <a:pPr lvl="1">
              <a:buFont typeface="Wingdings" panose="05000000000000000000" pitchFamily="2" charset="2"/>
              <a:buChar char="Ø"/>
            </a:pPr>
            <a:r>
              <a:rPr lang="fr-FR" sz="4000" dirty="0"/>
              <a:t> Peu de couplage dans le code</a:t>
            </a:r>
          </a:p>
          <a:p>
            <a:pPr lvl="1">
              <a:buFont typeface="Wingdings" panose="05000000000000000000" pitchFamily="2" charset="2"/>
              <a:buChar char="Ø"/>
            </a:pPr>
            <a:r>
              <a:rPr lang="fr-FR" sz="4000" dirty="0"/>
              <a:t> Plus simple à</a:t>
            </a:r>
            <a:r>
              <a:rPr lang="fr-FR" sz="4000" dirty="0">
                <a:solidFill>
                  <a:schemeClr val="bg1">
                    <a:lumMod val="75000"/>
                  </a:schemeClr>
                </a:solidFill>
              </a:rPr>
              <a:t> </a:t>
            </a:r>
            <a:r>
              <a:rPr lang="fr-FR" sz="4000" dirty="0"/>
              <a:t>développer</a:t>
            </a:r>
          </a:p>
          <a:p>
            <a:pPr lvl="1">
              <a:buFont typeface="Wingdings" panose="05000000000000000000" pitchFamily="2" charset="2"/>
              <a:buChar char="Ø"/>
            </a:pPr>
            <a:r>
              <a:rPr lang="fr-FR" sz="4000" dirty="0"/>
              <a:t> Plus simple pour l’organisation en équipe</a:t>
            </a:r>
          </a:p>
          <a:p>
            <a:pPr lvl="1">
              <a:buFont typeface="Wingdings" panose="05000000000000000000" pitchFamily="2" charset="2"/>
              <a:buChar char="Ø"/>
            </a:pPr>
            <a:r>
              <a:rPr lang="fr-FR" sz="4000" dirty="0"/>
              <a:t>Une architecture adaptée aux besoins</a:t>
            </a:r>
          </a:p>
          <a:p>
            <a:pPr lvl="1">
              <a:buFont typeface="Wingdings" panose="05000000000000000000" pitchFamily="2" charset="2"/>
              <a:buChar char="Ø"/>
            </a:pPr>
            <a:r>
              <a:rPr lang="fr-FR" sz="4000" dirty="0"/>
              <a:t> Etc.</a:t>
            </a:r>
            <a:endParaRPr lang="fr-FR" sz="4400" dirty="0"/>
          </a:p>
        </p:txBody>
      </p:sp>
    </p:spTree>
    <p:extLst>
      <p:ext uri="{BB962C8B-B14F-4D97-AF65-F5344CB8AC3E}">
        <p14:creationId xmlns:p14="http://schemas.microsoft.com/office/powerpoint/2010/main" val="825549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6B68C-8E6D-4075-950B-2CDB1C6EB701}"/>
              </a:ext>
            </a:extLst>
          </p:cNvPr>
          <p:cNvSpPr>
            <a:spLocks noGrp="1"/>
          </p:cNvSpPr>
          <p:nvPr>
            <p:ph type="title"/>
          </p:nvPr>
        </p:nvSpPr>
        <p:spPr/>
        <p:txBody>
          <a:bodyPr/>
          <a:lstStyle/>
          <a:p>
            <a:r>
              <a:rPr lang="fr-FR" dirty="0"/>
              <a:t>Modéliser vos API </a:t>
            </a:r>
            <a:r>
              <a:rPr lang="fr-FR" dirty="0">
                <a:solidFill>
                  <a:srgbClr val="00B0F0"/>
                </a:solidFill>
              </a:rPr>
              <a:t>en domaine fonctionnelle</a:t>
            </a:r>
            <a:endParaRPr lang="fr-FR" dirty="0"/>
          </a:p>
        </p:txBody>
      </p:sp>
      <p:sp>
        <p:nvSpPr>
          <p:cNvPr id="3" name="Espace réservé du contenu 2">
            <a:extLst>
              <a:ext uri="{FF2B5EF4-FFF2-40B4-BE49-F238E27FC236}">
                <a16:creationId xmlns:a16="http://schemas.microsoft.com/office/drawing/2014/main" id="{42BAB93F-C9A3-4D46-B06E-1F76FB856708}"/>
              </a:ext>
            </a:extLst>
          </p:cNvPr>
          <p:cNvSpPr>
            <a:spLocks noGrp="1"/>
          </p:cNvSpPr>
          <p:nvPr>
            <p:ph idx="1"/>
          </p:nvPr>
        </p:nvSpPr>
        <p:spPr>
          <a:xfrm>
            <a:off x="947166" y="4237820"/>
            <a:ext cx="10515600" cy="2177634"/>
          </a:xfrm>
        </p:spPr>
        <p:txBody>
          <a:bodyPr>
            <a:normAutofit lnSpcReduction="10000"/>
          </a:bodyPr>
          <a:lstStyle/>
          <a:p>
            <a:pPr marL="0" indent="0" algn="ctr">
              <a:buNone/>
            </a:pPr>
            <a:endParaRPr lang="fr-FR" sz="4800" dirty="0"/>
          </a:p>
          <a:p>
            <a:pPr marL="0" indent="0" algn="ctr">
              <a:buNone/>
            </a:pPr>
            <a:endParaRPr lang="fr-FR" sz="4800" dirty="0"/>
          </a:p>
          <a:p>
            <a:pPr marL="0" indent="0" algn="ctr">
              <a:buNone/>
            </a:pPr>
            <a:r>
              <a:rPr lang="fr-FR" sz="4800" dirty="0"/>
              <a:t>C’est micro-</a:t>
            </a:r>
            <a:r>
              <a:rPr lang="fr-FR" sz="4800" dirty="0" err="1"/>
              <a:t>serviçable</a:t>
            </a:r>
            <a:r>
              <a:rPr lang="fr-FR" sz="4800" dirty="0"/>
              <a:t> très simplement !</a:t>
            </a:r>
          </a:p>
          <a:p>
            <a:pPr algn="ctr"/>
            <a:endParaRPr lang="fr-FR" sz="4800" dirty="0"/>
          </a:p>
        </p:txBody>
      </p:sp>
      <p:pic>
        <p:nvPicPr>
          <p:cNvPr id="5" name="Image 4">
            <a:extLst>
              <a:ext uri="{FF2B5EF4-FFF2-40B4-BE49-F238E27FC236}">
                <a16:creationId xmlns:a16="http://schemas.microsoft.com/office/drawing/2014/main" id="{19764D9B-80B2-4C4B-8EBC-478476DECFCA}"/>
              </a:ext>
            </a:extLst>
          </p:cNvPr>
          <p:cNvPicPr>
            <a:picLocks noChangeAspect="1"/>
          </p:cNvPicPr>
          <p:nvPr/>
        </p:nvPicPr>
        <p:blipFill>
          <a:blip r:embed="rId2"/>
          <a:stretch>
            <a:fillRect/>
          </a:stretch>
        </p:blipFill>
        <p:spPr>
          <a:xfrm>
            <a:off x="4457700" y="1167984"/>
            <a:ext cx="2645900" cy="3981450"/>
          </a:xfrm>
          <a:prstGeom prst="rect">
            <a:avLst/>
          </a:prstGeom>
        </p:spPr>
      </p:pic>
    </p:spTree>
    <p:extLst>
      <p:ext uri="{BB962C8B-B14F-4D97-AF65-F5344CB8AC3E}">
        <p14:creationId xmlns:p14="http://schemas.microsoft.com/office/powerpoint/2010/main" val="56409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0DA04-B744-4729-B242-A3EFE60487D6}"/>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88C52AFF-FCB1-4A36-8B39-D61BB4439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9239"/>
          </a:xfrm>
        </p:spPr>
      </p:pic>
      <p:sp>
        <p:nvSpPr>
          <p:cNvPr id="7" name="Titre 1">
            <a:extLst>
              <a:ext uri="{FF2B5EF4-FFF2-40B4-BE49-F238E27FC236}">
                <a16:creationId xmlns:a16="http://schemas.microsoft.com/office/drawing/2014/main" id="{CAADFC8A-9617-4304-97F7-D1B72CC5B131}"/>
              </a:ext>
            </a:extLst>
          </p:cNvPr>
          <p:cNvSpPr txBox="1">
            <a:spLocks/>
          </p:cNvSpPr>
          <p:nvPr/>
        </p:nvSpPr>
        <p:spPr>
          <a:xfrm>
            <a:off x="990600" y="295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j-lt"/>
                <a:ea typeface="+mj-ea"/>
                <a:cs typeface="+mj-cs"/>
              </a:defRPr>
            </a:lvl1pPr>
          </a:lstStyle>
          <a:p>
            <a:r>
              <a:rPr lang="fr-FR"/>
              <a:t>Modéliser vos API </a:t>
            </a:r>
            <a:r>
              <a:rPr lang="fr-FR">
                <a:solidFill>
                  <a:srgbClr val="00B0F0"/>
                </a:solidFill>
              </a:rPr>
              <a:t>en domaine fonctionnelle</a:t>
            </a:r>
            <a:endParaRPr lang="fr-FR" dirty="0"/>
          </a:p>
        </p:txBody>
      </p:sp>
    </p:spTree>
    <p:extLst>
      <p:ext uri="{BB962C8B-B14F-4D97-AF65-F5344CB8AC3E}">
        <p14:creationId xmlns:p14="http://schemas.microsoft.com/office/powerpoint/2010/main" val="4165197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a:t>Question que tout le monde se pose </a:t>
            </a:r>
            <a:r>
              <a:rPr lang="fr-FR"/>
              <a:t>sur le 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9053508"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tennis-match</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add-tennis-match </a:t>
            </a:r>
            <a:endParaRPr lang="fr-FR" dirty="0">
              <a:solidFill>
                <a:schemeClr val="bg1">
                  <a:lumMod val="65000"/>
                </a:schemeClr>
              </a:solidFill>
            </a:endParaRPr>
          </a:p>
          <a:p>
            <a:pPr marL="0" indent="0">
              <a:buNone/>
            </a:pPr>
            <a:r>
              <a:rPr lang="fr-FR" dirty="0"/>
              <a:t>http://api.example.com/</a:t>
            </a:r>
            <a:r>
              <a:rPr lang="fr-FR" dirty="0">
                <a:solidFill>
                  <a:srgbClr val="00B050"/>
                </a:solidFill>
              </a:rPr>
              <a:t>add-tennis-match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None/>
            </a:pPr>
            <a:r>
              <a:rPr lang="fr-FR" dirty="0"/>
              <a:t>http://api.example.com/</a:t>
            </a:r>
            <a:r>
              <a:rPr lang="fr-FR" dirty="0">
                <a:solidFill>
                  <a:srgbClr val="00B050"/>
                </a:solidFill>
              </a:rPr>
              <a:t>good-tennis-match</a:t>
            </a:r>
            <a:endParaRPr lang="fr-FR" dirty="0">
              <a:solidFill>
                <a:schemeClr val="bg1">
                  <a:lumMod val="65000"/>
                </a:schemeClr>
              </a:solidFill>
            </a:endParaRPr>
          </a:p>
          <a:p>
            <a:pPr marL="0" indent="0">
              <a:buNone/>
            </a:pPr>
            <a:r>
              <a:rPr lang="fr-FR" dirty="0"/>
              <a:t>http://api.example.com/</a:t>
            </a:r>
            <a:r>
              <a:rPr lang="fr-FR" dirty="0">
                <a:solidFill>
                  <a:srgbClr val="00B050"/>
                </a:solidFill>
              </a:rPr>
              <a:t>good-tennis-match</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987341" y="2003411"/>
            <a:ext cx="837089" cy="523220"/>
          </a:xfrm>
          <a:prstGeom prst="rect">
            <a:avLst/>
          </a:prstGeom>
        </p:spPr>
        <p:txBody>
          <a:bodyPr wrap="none">
            <a:spAutoFit/>
          </a:bodyPr>
          <a:lstStyle/>
          <a:p>
            <a:r>
              <a:rPr lang="fr-FR" sz="2800" i="1" dirty="0">
                <a:solidFill>
                  <a:srgbClr val="666699"/>
                </a:solidFill>
                <a:latin typeface="interval"/>
              </a:rPr>
              <a:t>nom</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987341" y="3385999"/>
            <a:ext cx="995785" cy="523220"/>
          </a:xfrm>
          <a:prstGeom prst="rect">
            <a:avLst/>
          </a:prstGeom>
        </p:spPr>
        <p:txBody>
          <a:bodyPr wrap="none">
            <a:spAutoFit/>
          </a:bodyPr>
          <a:lstStyle/>
          <a:p>
            <a:r>
              <a:rPr lang="fr-FR" sz="2800" i="1" dirty="0">
                <a:solidFill>
                  <a:srgbClr val="666699"/>
                </a:solidFill>
                <a:latin typeface="interval"/>
              </a:rPr>
              <a:t>verbe</a:t>
            </a:r>
            <a:endParaRPr lang="fr-FR" sz="2800" dirty="0"/>
          </a:p>
        </p:txBody>
      </p:sp>
      <p:sp>
        <p:nvSpPr>
          <p:cNvPr id="8" name="Rectangle 7">
            <a:extLst>
              <a:ext uri="{FF2B5EF4-FFF2-40B4-BE49-F238E27FC236}">
                <a16:creationId xmlns:a16="http://schemas.microsoft.com/office/drawing/2014/main" id="{8F7D6614-81B1-4009-B789-73F0E0A3D81E}"/>
              </a:ext>
            </a:extLst>
          </p:cNvPr>
          <p:cNvSpPr/>
          <p:nvPr/>
        </p:nvSpPr>
        <p:spPr>
          <a:xfrm>
            <a:off x="7987341" y="4993028"/>
            <a:ext cx="1271502" cy="523220"/>
          </a:xfrm>
          <a:prstGeom prst="rect">
            <a:avLst/>
          </a:prstGeom>
        </p:spPr>
        <p:txBody>
          <a:bodyPr wrap="none">
            <a:spAutoFit/>
          </a:bodyPr>
          <a:lstStyle/>
          <a:p>
            <a:r>
              <a:rPr lang="fr-FR" sz="2800" i="1" dirty="0">
                <a:solidFill>
                  <a:srgbClr val="666699"/>
                </a:solidFill>
                <a:latin typeface="interval"/>
              </a:rPr>
              <a:t>adjectif</a:t>
            </a:r>
            <a:endParaRPr lang="fr-FR" sz="2800" dirty="0"/>
          </a:p>
        </p:txBody>
      </p:sp>
      <p:pic>
        <p:nvPicPr>
          <p:cNvPr id="9" name="Image 8">
            <a:extLst>
              <a:ext uri="{FF2B5EF4-FFF2-40B4-BE49-F238E27FC236}">
                <a16:creationId xmlns:a16="http://schemas.microsoft.com/office/drawing/2014/main" id="{8F3EC850-C17F-4490-9AFB-9DC90EA34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6517" y="1845326"/>
            <a:ext cx="1119187" cy="839390"/>
          </a:xfrm>
          <a:prstGeom prst="rect">
            <a:avLst/>
          </a:prstGeom>
        </p:spPr>
      </p:pic>
    </p:spTree>
    <p:extLst>
      <p:ext uri="{BB962C8B-B14F-4D97-AF65-F5344CB8AC3E}">
        <p14:creationId xmlns:p14="http://schemas.microsoft.com/office/powerpoint/2010/main" val="754539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a:xfrm>
            <a:off x="838200" y="143056"/>
            <a:ext cx="10515600" cy="1325563"/>
          </a:xfrm>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678083"/>
            <a:ext cx="7345680"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a:t>
            </a:r>
            <a:r>
              <a:rPr lang="fr-FR" dirty="0"/>
              <a:t>/</a:t>
            </a:r>
            <a:r>
              <a:rPr lang="fr-FR" dirty="0">
                <a:solidFill>
                  <a:srgbClr val="0070C0"/>
                </a:solidFill>
              </a:rPr>
              <a:t>87</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8183880" y="1904089"/>
            <a:ext cx="1093569" cy="523220"/>
          </a:xfrm>
          <a:prstGeom prst="rect">
            <a:avLst/>
          </a:prstGeom>
        </p:spPr>
        <p:txBody>
          <a:bodyPr wrap="none">
            <a:spAutoFit/>
          </a:bodyPr>
          <a:lstStyle/>
          <a:p>
            <a:r>
              <a:rPr lang="fr-FR" sz="2800" i="1" dirty="0">
                <a:solidFill>
                  <a:srgbClr val="666699"/>
                </a:solidFill>
                <a:latin typeface="interval"/>
              </a:rPr>
              <a:t>pluriel</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8183880" y="3985285"/>
            <a:ext cx="1417376" cy="523220"/>
          </a:xfrm>
          <a:prstGeom prst="rect">
            <a:avLst/>
          </a:prstGeom>
        </p:spPr>
        <p:txBody>
          <a:bodyPr wrap="none">
            <a:spAutoFit/>
          </a:bodyPr>
          <a:lstStyle/>
          <a:p>
            <a:r>
              <a:rPr lang="fr-FR" sz="2800" i="1" dirty="0">
                <a:solidFill>
                  <a:srgbClr val="666699"/>
                </a:solidFill>
                <a:latin typeface="interval"/>
              </a:rPr>
              <a:t>singulier</a:t>
            </a:r>
            <a:endParaRPr lang="fr-FR" sz="2800" dirty="0"/>
          </a:p>
        </p:txBody>
      </p:sp>
      <p:pic>
        <p:nvPicPr>
          <p:cNvPr id="8" name="Image 7">
            <a:extLst>
              <a:ext uri="{FF2B5EF4-FFF2-40B4-BE49-F238E27FC236}">
                <a16:creationId xmlns:a16="http://schemas.microsoft.com/office/drawing/2014/main" id="{FC785631-89EA-4D6E-B506-BEF2A8C9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56" y="1746004"/>
            <a:ext cx="1119187" cy="839390"/>
          </a:xfrm>
          <a:prstGeom prst="rect">
            <a:avLst/>
          </a:prstGeom>
        </p:spPr>
      </p:pic>
    </p:spTree>
    <p:extLst>
      <p:ext uri="{BB962C8B-B14F-4D97-AF65-F5344CB8AC3E}">
        <p14:creationId xmlns:p14="http://schemas.microsoft.com/office/powerpoint/2010/main" val="3486814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a:t>Nommage</a:t>
            </a:r>
            <a:endParaRPr lang="fr-FR" dirty="0"/>
          </a:p>
        </p:txBody>
      </p:sp>
      <p:sp>
        <p:nvSpPr>
          <p:cNvPr id="3" name="Espace réservé du contenu 2">
            <a:extLst>
              <a:ext uri="{FF2B5EF4-FFF2-40B4-BE49-F238E27FC236}">
                <a16:creationId xmlns:a16="http://schemas.microsoft.com/office/drawing/2014/main" id="{D804498F-DFA3-47C1-A02C-D145D0BE7453}"/>
              </a:ext>
            </a:extLst>
          </p:cNvPr>
          <p:cNvSpPr>
            <a:spLocks noGrp="1"/>
          </p:cNvSpPr>
          <p:nvPr>
            <p:ph idx="1"/>
          </p:nvPr>
        </p:nvSpPr>
        <p:spPr>
          <a:xfrm>
            <a:off x="70104" y="6349819"/>
            <a:ext cx="10515600" cy="507683"/>
          </a:xfrm>
        </p:spPr>
        <p:txBody>
          <a:bodyPr/>
          <a:lstStyle/>
          <a:p>
            <a:pPr marL="0" indent="0">
              <a:buNone/>
            </a:pPr>
            <a:r>
              <a:rPr lang="fr-FR" dirty="0">
                <a:hlinkClick r:id="rId2"/>
              </a:rPr>
              <a:t>https://blog.octo.com/designer-une-api-rest/#intro</a:t>
            </a:r>
            <a:endParaRPr lang="fr-FR" dirty="0"/>
          </a:p>
          <a:p>
            <a:pPr marL="0" indent="0">
              <a:buNone/>
            </a:pP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838200" y="1468619"/>
            <a:ext cx="7656576" cy="4462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http://api.example.com/</a:t>
            </a:r>
            <a:r>
              <a:rPr lang="fr-FR" dirty="0">
                <a:solidFill>
                  <a:srgbClr val="00B050"/>
                </a:solidFill>
              </a:rPr>
              <a:t>specific-books </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specific_books</a:t>
            </a:r>
            <a:r>
              <a:rPr lang="fr-FR" dirty="0"/>
              <a:t>/</a:t>
            </a:r>
            <a:r>
              <a:rPr lang="fr-FR" dirty="0">
                <a:solidFill>
                  <a:srgbClr val="0070C0"/>
                </a:solidFill>
              </a:rPr>
              <a:t>87</a:t>
            </a:r>
          </a:p>
          <a:p>
            <a:pPr marL="0" indent="0">
              <a:buNone/>
            </a:pPr>
            <a:endParaRPr lang="fr-FR" dirty="0">
              <a:solidFill>
                <a:srgbClr val="0070C0"/>
              </a:solidFill>
            </a:endParaRPr>
          </a:p>
          <a:p>
            <a:pPr marL="0" indent="0">
              <a:buNone/>
            </a:pPr>
            <a:r>
              <a:rPr lang="fr-FR" dirty="0"/>
              <a:t>http://api.example.com/</a:t>
            </a:r>
            <a:r>
              <a:rPr lang="fr-FR" dirty="0">
                <a:solidFill>
                  <a:srgbClr val="00B050"/>
                </a:solidFill>
              </a:rPr>
              <a:t>specificBooks</a:t>
            </a:r>
            <a:endParaRPr lang="fr-FR" dirty="0">
              <a:solidFill>
                <a:schemeClr val="bg1">
                  <a:lumMod val="65000"/>
                </a:schemeClr>
              </a:solidFill>
            </a:endParaRPr>
          </a:p>
          <a:p>
            <a:pPr marL="0" indent="0">
              <a:buNone/>
            </a:pPr>
            <a:r>
              <a:rPr lang="fr-FR" dirty="0"/>
              <a:t>http://api.example.com/</a:t>
            </a:r>
            <a:r>
              <a:rPr lang="fr-FR" dirty="0">
                <a:solidFill>
                  <a:srgbClr val="00B050"/>
                </a:solidFill>
              </a:rPr>
              <a:t>specificBooks</a:t>
            </a:r>
            <a:r>
              <a:rPr lang="fr-FR" dirty="0"/>
              <a:t>/</a:t>
            </a:r>
            <a:r>
              <a:rPr lang="fr-FR" dirty="0">
                <a:solidFill>
                  <a:srgbClr val="0070C0"/>
                </a:solidFill>
              </a:rPr>
              <a:t>87</a:t>
            </a:r>
          </a:p>
          <a:p>
            <a:pPr marL="0" indent="0">
              <a:buNone/>
            </a:pPr>
            <a:endParaRPr lang="fr-FR" dirty="0">
              <a:solidFill>
                <a:srgbClr val="0070C0"/>
              </a:solidFill>
            </a:endParaRP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4" name="Rectangle 13">
            <a:extLst>
              <a:ext uri="{FF2B5EF4-FFF2-40B4-BE49-F238E27FC236}">
                <a16:creationId xmlns:a16="http://schemas.microsoft.com/office/drawing/2014/main" id="{69667F6F-635F-4BD4-B0AC-A04BC2C4B302}"/>
              </a:ext>
            </a:extLst>
          </p:cNvPr>
          <p:cNvSpPr/>
          <p:nvPr/>
        </p:nvSpPr>
        <p:spPr>
          <a:xfrm>
            <a:off x="7731343" y="3363235"/>
            <a:ext cx="1837554" cy="523220"/>
          </a:xfrm>
          <a:prstGeom prst="rect">
            <a:avLst/>
          </a:prstGeom>
        </p:spPr>
        <p:txBody>
          <a:bodyPr wrap="none">
            <a:spAutoFit/>
          </a:bodyPr>
          <a:lstStyle/>
          <a:p>
            <a:r>
              <a:rPr lang="fr-FR" sz="2800" i="1" dirty="0" err="1">
                <a:solidFill>
                  <a:srgbClr val="666699"/>
                </a:solidFill>
                <a:latin typeface="interval"/>
              </a:rPr>
              <a:t>snake_case</a:t>
            </a:r>
            <a:endParaRPr lang="fr-FR" sz="2800" dirty="0"/>
          </a:p>
        </p:txBody>
      </p:sp>
      <p:sp>
        <p:nvSpPr>
          <p:cNvPr id="15" name="Rectangle 14">
            <a:extLst>
              <a:ext uri="{FF2B5EF4-FFF2-40B4-BE49-F238E27FC236}">
                <a16:creationId xmlns:a16="http://schemas.microsoft.com/office/drawing/2014/main" id="{90A22324-48E0-4A47-BF36-1D842FBFE28B}"/>
              </a:ext>
            </a:extLst>
          </p:cNvPr>
          <p:cNvSpPr/>
          <p:nvPr/>
        </p:nvSpPr>
        <p:spPr>
          <a:xfrm>
            <a:off x="7729113" y="1684180"/>
            <a:ext cx="1793376" cy="523220"/>
          </a:xfrm>
          <a:prstGeom prst="rect">
            <a:avLst/>
          </a:prstGeom>
        </p:spPr>
        <p:txBody>
          <a:bodyPr wrap="none">
            <a:spAutoFit/>
          </a:bodyPr>
          <a:lstStyle/>
          <a:p>
            <a:r>
              <a:rPr lang="fr-FR" sz="2800" i="1" dirty="0">
                <a:solidFill>
                  <a:srgbClr val="666699"/>
                </a:solidFill>
                <a:latin typeface="interval"/>
              </a:rPr>
              <a:t>spinal-case</a:t>
            </a:r>
            <a:endParaRPr lang="fr-FR" sz="2800" dirty="0"/>
          </a:p>
        </p:txBody>
      </p:sp>
      <p:sp>
        <p:nvSpPr>
          <p:cNvPr id="16" name="Rectangle 15">
            <a:extLst>
              <a:ext uri="{FF2B5EF4-FFF2-40B4-BE49-F238E27FC236}">
                <a16:creationId xmlns:a16="http://schemas.microsoft.com/office/drawing/2014/main" id="{FA15F045-49DC-4395-8E2C-B718093ADFD7}"/>
              </a:ext>
            </a:extLst>
          </p:cNvPr>
          <p:cNvSpPr/>
          <p:nvPr/>
        </p:nvSpPr>
        <p:spPr>
          <a:xfrm>
            <a:off x="7729113" y="4856527"/>
            <a:ext cx="1735668" cy="523220"/>
          </a:xfrm>
          <a:prstGeom prst="rect">
            <a:avLst/>
          </a:prstGeom>
        </p:spPr>
        <p:txBody>
          <a:bodyPr wrap="none">
            <a:spAutoFit/>
          </a:bodyPr>
          <a:lstStyle/>
          <a:p>
            <a:r>
              <a:rPr lang="fr-FR" sz="2800" i="1" dirty="0" err="1">
                <a:solidFill>
                  <a:srgbClr val="666699"/>
                </a:solidFill>
                <a:latin typeface="interval"/>
              </a:rPr>
              <a:t>camelCase</a:t>
            </a:r>
            <a:endParaRPr lang="fr-FR" sz="2800" dirty="0"/>
          </a:p>
        </p:txBody>
      </p:sp>
      <p:pic>
        <p:nvPicPr>
          <p:cNvPr id="8" name="Image 7">
            <a:extLst>
              <a:ext uri="{FF2B5EF4-FFF2-40B4-BE49-F238E27FC236}">
                <a16:creationId xmlns:a16="http://schemas.microsoft.com/office/drawing/2014/main" id="{E26D561B-5885-4710-9CB3-A75336303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262" y="1536570"/>
            <a:ext cx="1119187" cy="839390"/>
          </a:xfrm>
          <a:prstGeom prst="rect">
            <a:avLst/>
          </a:prstGeom>
        </p:spPr>
      </p:pic>
    </p:spTree>
    <p:extLst>
      <p:ext uri="{BB962C8B-B14F-4D97-AF65-F5344CB8AC3E}">
        <p14:creationId xmlns:p14="http://schemas.microsoft.com/office/powerpoint/2010/main" val="24102198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F12D5-DB91-4D87-AD5B-C413F2E39C60}"/>
              </a:ext>
            </a:extLst>
          </p:cNvPr>
          <p:cNvSpPr>
            <a:spLocks noGrp="1"/>
          </p:cNvSpPr>
          <p:nvPr>
            <p:ph type="title"/>
          </p:nvPr>
        </p:nvSpPr>
        <p:spPr/>
        <p:txBody>
          <a:bodyPr/>
          <a:lstStyle/>
          <a:p>
            <a:r>
              <a:rPr lang="fr-FR" dirty="0" err="1"/>
              <a:t>Versionning</a:t>
            </a:r>
            <a:endParaRPr lang="fr-FR" dirty="0"/>
          </a:p>
        </p:txBody>
      </p:sp>
      <p:sp>
        <p:nvSpPr>
          <p:cNvPr id="7" name="Espace réservé du contenu 2">
            <a:extLst>
              <a:ext uri="{FF2B5EF4-FFF2-40B4-BE49-F238E27FC236}">
                <a16:creationId xmlns:a16="http://schemas.microsoft.com/office/drawing/2014/main" id="{3C4961D1-933F-4AA0-9C93-F65D796AD9EA}"/>
              </a:ext>
            </a:extLst>
          </p:cNvPr>
          <p:cNvSpPr txBox="1">
            <a:spLocks/>
          </p:cNvSpPr>
          <p:nvPr/>
        </p:nvSpPr>
        <p:spPr>
          <a:xfrm>
            <a:off x="509016" y="1468619"/>
            <a:ext cx="9838944" cy="47181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sz="3600" dirty="0"/>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 </a:t>
            </a:r>
            <a:endParaRPr lang="fr-FR" sz="3200" dirty="0">
              <a:solidFill>
                <a:schemeClr val="bg1">
                  <a:lumMod val="65000"/>
                </a:schemeClr>
              </a:solidFill>
            </a:endParaRPr>
          </a:p>
          <a:p>
            <a:pPr marL="457200" lvl="1" indent="0">
              <a:buNone/>
            </a:pPr>
            <a:r>
              <a:rPr lang="fr-FR" sz="3200" dirty="0"/>
              <a:t>http://api.example.com/</a:t>
            </a:r>
            <a:r>
              <a:rPr lang="fr-FR" sz="3200" dirty="0">
                <a:solidFill>
                  <a:srgbClr val="7030A0"/>
                </a:solidFill>
              </a:rPr>
              <a:t>v1</a:t>
            </a:r>
            <a:r>
              <a:rPr lang="fr-FR" sz="3200" dirty="0"/>
              <a:t>/</a:t>
            </a:r>
            <a:r>
              <a:rPr lang="fr-FR" sz="3200" dirty="0">
                <a:solidFill>
                  <a:srgbClr val="00B050"/>
                </a:solidFill>
              </a:rPr>
              <a:t>specific-books</a:t>
            </a:r>
            <a:r>
              <a:rPr lang="fr-FR" sz="3200" dirty="0"/>
              <a:t>/</a:t>
            </a:r>
            <a:r>
              <a:rPr lang="fr-FR" sz="3200" dirty="0">
                <a:solidFill>
                  <a:srgbClr val="0070C0"/>
                </a:solidFill>
              </a:rPr>
              <a:t>87</a:t>
            </a:r>
          </a:p>
          <a:p>
            <a:pPr marL="457200" lvl="1" indent="0">
              <a:buNone/>
            </a:pPr>
            <a:endParaRPr lang="fr-FR" sz="3200" dirty="0">
              <a:solidFill>
                <a:srgbClr val="0070C0"/>
              </a:solidFill>
            </a:endParaRPr>
          </a:p>
          <a:p>
            <a:pPr marL="457200" lvl="1" indent="0">
              <a:buNone/>
            </a:pPr>
            <a:r>
              <a:rPr lang="fr-FR" sz="3200" dirty="0"/>
              <a:t>http://api.example.com/</a:t>
            </a:r>
            <a:r>
              <a:rPr lang="fr-FR" sz="3200" dirty="0">
                <a:solidFill>
                  <a:srgbClr val="00B050"/>
                </a:solidFill>
              </a:rPr>
              <a:t>specific-books</a:t>
            </a:r>
            <a:r>
              <a:rPr lang="fr-FR" sz="3200" dirty="0">
                <a:solidFill>
                  <a:srgbClr val="7030A0"/>
                </a:solidFill>
              </a:rPr>
              <a:t>?v=1</a:t>
            </a:r>
          </a:p>
          <a:p>
            <a:pPr marL="457200" lvl="1" indent="0">
              <a:buNone/>
            </a:pPr>
            <a:r>
              <a:rPr lang="fr-FR" sz="3200" dirty="0"/>
              <a:t>http://api.example.com/</a:t>
            </a:r>
            <a:r>
              <a:rPr lang="fr-FR" sz="3200" dirty="0">
                <a:solidFill>
                  <a:srgbClr val="00B050"/>
                </a:solidFill>
              </a:rPr>
              <a:t>specific-books</a:t>
            </a:r>
            <a:r>
              <a:rPr lang="fr-FR" sz="3200" dirty="0"/>
              <a:t>/</a:t>
            </a:r>
            <a:r>
              <a:rPr lang="fr-FR" sz="3200" dirty="0">
                <a:solidFill>
                  <a:srgbClr val="0070C0"/>
                </a:solidFill>
              </a:rPr>
              <a:t>87</a:t>
            </a:r>
            <a:r>
              <a:rPr lang="fr-FR" sz="3200" dirty="0">
                <a:solidFill>
                  <a:srgbClr val="7030A0"/>
                </a:solidFill>
              </a:rPr>
              <a:t> ?v=1</a:t>
            </a:r>
          </a:p>
          <a:p>
            <a:pPr marL="457200" lvl="1" indent="0">
              <a:buNone/>
            </a:pPr>
            <a:br>
              <a:rPr lang="fr-FR" sz="3200" dirty="0"/>
            </a:br>
            <a:r>
              <a:rPr lang="fr-FR" sz="3200" dirty="0">
                <a:solidFill>
                  <a:srgbClr val="7030A0"/>
                </a:solidFill>
              </a:rPr>
              <a:t>{version:1}</a:t>
            </a:r>
          </a:p>
          <a:p>
            <a:pPr marL="457200" lvl="1" indent="0">
              <a:buNone/>
            </a:pPr>
            <a:br>
              <a:rPr lang="fr-FR" sz="3200" dirty="0"/>
            </a:br>
            <a:r>
              <a:rPr lang="fr-FR" sz="3200" dirty="0">
                <a:solidFill>
                  <a:srgbClr val="7030A0"/>
                </a:solidFill>
              </a:rPr>
              <a:t>version:1</a:t>
            </a:r>
            <a:endParaRPr lang="fr-FR" sz="3200" dirty="0"/>
          </a:p>
          <a:p>
            <a:pPr marL="0" indent="0">
              <a:buFont typeface="Arial" panose="020B0604020202020204" pitchFamily="34" charset="0"/>
              <a:buNone/>
            </a:pPr>
            <a:endParaRPr lang="fr-FR" sz="3600" dirty="0"/>
          </a:p>
          <a:p>
            <a:pPr marL="0" indent="0">
              <a:buFont typeface="Arial" panose="020B0604020202020204" pitchFamily="34" charset="0"/>
              <a:buNone/>
            </a:pPr>
            <a:endParaRPr lang="fr-FR" sz="3600" dirty="0"/>
          </a:p>
        </p:txBody>
      </p:sp>
      <p:pic>
        <p:nvPicPr>
          <p:cNvPr id="5" name="Image 4">
            <a:extLst>
              <a:ext uri="{FF2B5EF4-FFF2-40B4-BE49-F238E27FC236}">
                <a16:creationId xmlns:a16="http://schemas.microsoft.com/office/drawing/2014/main" id="{53E70C60-35EE-45CB-974D-2CBA5FE08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7489" y="1904599"/>
            <a:ext cx="1119187" cy="839390"/>
          </a:xfrm>
          <a:prstGeom prst="rect">
            <a:avLst/>
          </a:prstGeom>
        </p:spPr>
      </p:pic>
      <p:sp>
        <p:nvSpPr>
          <p:cNvPr id="8" name="Rectangle 7">
            <a:extLst>
              <a:ext uri="{FF2B5EF4-FFF2-40B4-BE49-F238E27FC236}">
                <a16:creationId xmlns:a16="http://schemas.microsoft.com/office/drawing/2014/main" id="{423ADAE6-F150-4556-9540-A56E27C4628E}"/>
              </a:ext>
            </a:extLst>
          </p:cNvPr>
          <p:cNvSpPr/>
          <p:nvPr/>
        </p:nvSpPr>
        <p:spPr>
          <a:xfrm>
            <a:off x="9293389" y="2062684"/>
            <a:ext cx="857927" cy="523220"/>
          </a:xfrm>
          <a:prstGeom prst="rect">
            <a:avLst/>
          </a:prstGeom>
        </p:spPr>
        <p:txBody>
          <a:bodyPr wrap="none">
            <a:spAutoFit/>
          </a:bodyPr>
          <a:lstStyle/>
          <a:p>
            <a:r>
              <a:rPr lang="fr-FR" sz="2800" i="1" dirty="0" err="1">
                <a:solidFill>
                  <a:srgbClr val="666699"/>
                </a:solidFill>
                <a:latin typeface="interval"/>
              </a:rPr>
              <a:t>path</a:t>
            </a:r>
            <a:endParaRPr lang="fr-FR" sz="2800" dirty="0"/>
          </a:p>
        </p:txBody>
      </p:sp>
      <p:sp>
        <p:nvSpPr>
          <p:cNvPr id="9" name="Rectangle 8">
            <a:extLst>
              <a:ext uri="{FF2B5EF4-FFF2-40B4-BE49-F238E27FC236}">
                <a16:creationId xmlns:a16="http://schemas.microsoft.com/office/drawing/2014/main" id="{307EA903-E99D-43DD-883E-05A5FA1D7BD2}"/>
              </a:ext>
            </a:extLst>
          </p:cNvPr>
          <p:cNvSpPr/>
          <p:nvPr/>
        </p:nvSpPr>
        <p:spPr>
          <a:xfrm>
            <a:off x="9266343" y="3415286"/>
            <a:ext cx="1866537" cy="523220"/>
          </a:xfrm>
          <a:prstGeom prst="rect">
            <a:avLst/>
          </a:prstGeom>
        </p:spPr>
        <p:txBody>
          <a:bodyPr wrap="none">
            <a:spAutoFit/>
          </a:bodyPr>
          <a:lstStyle/>
          <a:p>
            <a:r>
              <a:rPr lang="fr-FR" sz="2800" i="1" dirty="0" err="1">
                <a:solidFill>
                  <a:srgbClr val="666699"/>
                </a:solidFill>
                <a:latin typeface="interval"/>
              </a:rPr>
              <a:t>queryString</a:t>
            </a:r>
            <a:endParaRPr lang="fr-FR" sz="2800" dirty="0"/>
          </a:p>
        </p:txBody>
      </p:sp>
      <p:sp>
        <p:nvSpPr>
          <p:cNvPr id="10" name="Rectangle 9">
            <a:extLst>
              <a:ext uri="{FF2B5EF4-FFF2-40B4-BE49-F238E27FC236}">
                <a16:creationId xmlns:a16="http://schemas.microsoft.com/office/drawing/2014/main" id="{62A6379F-A298-43A6-8EE4-D55FBB3EC58E}"/>
              </a:ext>
            </a:extLst>
          </p:cNvPr>
          <p:cNvSpPr/>
          <p:nvPr/>
        </p:nvSpPr>
        <p:spPr>
          <a:xfrm>
            <a:off x="9266342" y="4376979"/>
            <a:ext cx="898003" cy="523220"/>
          </a:xfrm>
          <a:prstGeom prst="rect">
            <a:avLst/>
          </a:prstGeom>
        </p:spPr>
        <p:txBody>
          <a:bodyPr wrap="none">
            <a:spAutoFit/>
          </a:bodyPr>
          <a:lstStyle/>
          <a:p>
            <a:r>
              <a:rPr lang="fr-FR" sz="2800" i="1" dirty="0">
                <a:solidFill>
                  <a:srgbClr val="666699"/>
                </a:solidFill>
                <a:latin typeface="interval"/>
              </a:rPr>
              <a:t>body</a:t>
            </a:r>
            <a:endParaRPr lang="fr-FR" sz="2800" dirty="0"/>
          </a:p>
        </p:txBody>
      </p:sp>
      <p:sp>
        <p:nvSpPr>
          <p:cNvPr id="11" name="Rectangle 10">
            <a:extLst>
              <a:ext uri="{FF2B5EF4-FFF2-40B4-BE49-F238E27FC236}">
                <a16:creationId xmlns:a16="http://schemas.microsoft.com/office/drawing/2014/main" id="{D23E1060-520F-48D8-B82D-532CEAAAE41B}"/>
              </a:ext>
            </a:extLst>
          </p:cNvPr>
          <p:cNvSpPr/>
          <p:nvPr/>
        </p:nvSpPr>
        <p:spPr>
          <a:xfrm>
            <a:off x="9253313" y="5232654"/>
            <a:ext cx="1204176" cy="523220"/>
          </a:xfrm>
          <a:prstGeom prst="rect">
            <a:avLst/>
          </a:prstGeom>
        </p:spPr>
        <p:txBody>
          <a:bodyPr wrap="none">
            <a:spAutoFit/>
          </a:bodyPr>
          <a:lstStyle/>
          <a:p>
            <a:r>
              <a:rPr lang="fr-FR" sz="2800" i="1" dirty="0">
                <a:solidFill>
                  <a:srgbClr val="666699"/>
                </a:solidFill>
                <a:latin typeface="interval"/>
              </a:rPr>
              <a:t>header</a:t>
            </a:r>
            <a:endParaRPr lang="fr-FR" sz="2800" dirty="0"/>
          </a:p>
        </p:txBody>
      </p:sp>
    </p:spTree>
    <p:extLst>
      <p:ext uri="{BB962C8B-B14F-4D97-AF65-F5344CB8AC3E}">
        <p14:creationId xmlns:p14="http://schemas.microsoft.com/office/powerpoint/2010/main" val="1866588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clients des API</a:t>
            </a:r>
          </a:p>
        </p:txBody>
      </p:sp>
      <p:pic>
        <p:nvPicPr>
          <p:cNvPr id="4" name="Image 3"/>
          <p:cNvPicPr>
            <a:picLocks noChangeAspect="1"/>
          </p:cNvPicPr>
          <p:nvPr/>
        </p:nvPicPr>
        <p:blipFill>
          <a:blip r:embed="rId2"/>
          <a:stretch>
            <a:fillRect/>
          </a:stretch>
        </p:blipFill>
        <p:spPr>
          <a:xfrm>
            <a:off x="1788507" y="1468619"/>
            <a:ext cx="2474943" cy="1325563"/>
          </a:xfrm>
          <a:prstGeom prst="rect">
            <a:avLst/>
          </a:prstGeom>
        </p:spPr>
      </p:pic>
      <p:pic>
        <p:nvPicPr>
          <p:cNvPr id="5" name="Image 4"/>
          <p:cNvPicPr>
            <a:picLocks noChangeAspect="1"/>
          </p:cNvPicPr>
          <p:nvPr/>
        </p:nvPicPr>
        <p:blipFill>
          <a:blip r:embed="rId3"/>
          <a:stretch>
            <a:fillRect/>
          </a:stretch>
        </p:blipFill>
        <p:spPr>
          <a:xfrm>
            <a:off x="2744438" y="4012599"/>
            <a:ext cx="1835768" cy="1762126"/>
          </a:xfrm>
          <a:prstGeom prst="rect">
            <a:avLst/>
          </a:prstGeom>
        </p:spPr>
      </p:pic>
      <p:pic>
        <p:nvPicPr>
          <p:cNvPr id="14338" name="Picture 2" descr="Résultat de recherche d'images pour &quot;twitter mobile ima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056" y="2168511"/>
            <a:ext cx="983069" cy="1922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image serveur&quot;">
            <a:extLst>
              <a:ext uri="{FF2B5EF4-FFF2-40B4-BE49-F238E27FC236}">
                <a16:creationId xmlns:a16="http://schemas.microsoft.com/office/drawing/2014/main" id="{8AC4449B-8D49-4453-B25E-E61930F520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56" r="13567"/>
          <a:stretch/>
        </p:blipFill>
        <p:spPr bwMode="auto">
          <a:xfrm>
            <a:off x="9973266" y="1116040"/>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009E03-4DC2-48FB-8160-578FF02FF2F2}"/>
              </a:ext>
            </a:extLst>
          </p:cNvPr>
          <p:cNvSpPr/>
          <p:nvPr/>
        </p:nvSpPr>
        <p:spPr>
          <a:xfrm>
            <a:off x="2280926" y="2896254"/>
            <a:ext cx="1263679" cy="369332"/>
          </a:xfrm>
          <a:prstGeom prst="rect">
            <a:avLst/>
          </a:prstGeom>
        </p:spPr>
        <p:txBody>
          <a:bodyPr wrap="none">
            <a:spAutoFit/>
          </a:bodyPr>
          <a:lstStyle/>
          <a:p>
            <a:r>
              <a:rPr lang="fr-FR" b="1" dirty="0"/>
              <a:t>Client léger</a:t>
            </a:r>
          </a:p>
        </p:txBody>
      </p:sp>
      <p:sp>
        <p:nvSpPr>
          <p:cNvPr id="8" name="Rectangle 7">
            <a:extLst>
              <a:ext uri="{FF2B5EF4-FFF2-40B4-BE49-F238E27FC236}">
                <a16:creationId xmlns:a16="http://schemas.microsoft.com/office/drawing/2014/main" id="{EAB24357-95C5-4A85-88E6-D11B5AB967F4}"/>
              </a:ext>
            </a:extLst>
          </p:cNvPr>
          <p:cNvSpPr/>
          <p:nvPr/>
        </p:nvSpPr>
        <p:spPr>
          <a:xfrm>
            <a:off x="6426682" y="4196569"/>
            <a:ext cx="1293816" cy="369332"/>
          </a:xfrm>
          <a:prstGeom prst="rect">
            <a:avLst/>
          </a:prstGeom>
        </p:spPr>
        <p:txBody>
          <a:bodyPr wrap="none">
            <a:spAutoFit/>
          </a:bodyPr>
          <a:lstStyle/>
          <a:p>
            <a:r>
              <a:rPr lang="fr-FR" b="1" dirty="0"/>
              <a:t>Client lourd</a:t>
            </a:r>
          </a:p>
        </p:txBody>
      </p:sp>
      <p:sp>
        <p:nvSpPr>
          <p:cNvPr id="9" name="Rectangle 8">
            <a:extLst>
              <a:ext uri="{FF2B5EF4-FFF2-40B4-BE49-F238E27FC236}">
                <a16:creationId xmlns:a16="http://schemas.microsoft.com/office/drawing/2014/main" id="{7DE6C0A5-1D4B-4EBE-87A2-64201559A021}"/>
              </a:ext>
            </a:extLst>
          </p:cNvPr>
          <p:cNvSpPr/>
          <p:nvPr/>
        </p:nvSpPr>
        <p:spPr>
          <a:xfrm>
            <a:off x="2912765" y="5809566"/>
            <a:ext cx="1261371" cy="369332"/>
          </a:xfrm>
          <a:prstGeom prst="rect">
            <a:avLst/>
          </a:prstGeom>
        </p:spPr>
        <p:txBody>
          <a:bodyPr wrap="none">
            <a:spAutoFit/>
          </a:bodyPr>
          <a:lstStyle/>
          <a:p>
            <a:r>
              <a:rPr lang="fr-FR" b="1" dirty="0"/>
              <a:t>Client riche</a:t>
            </a:r>
            <a:endParaRPr lang="fr-FR" dirty="0"/>
          </a:p>
        </p:txBody>
      </p:sp>
      <p:sp>
        <p:nvSpPr>
          <p:cNvPr id="13" name="Rectangle 12">
            <a:extLst>
              <a:ext uri="{FF2B5EF4-FFF2-40B4-BE49-F238E27FC236}">
                <a16:creationId xmlns:a16="http://schemas.microsoft.com/office/drawing/2014/main" id="{91A2B58C-E3A8-45B6-8B00-B99245ED9C25}"/>
              </a:ext>
            </a:extLst>
          </p:cNvPr>
          <p:cNvSpPr/>
          <p:nvPr/>
        </p:nvSpPr>
        <p:spPr>
          <a:xfrm>
            <a:off x="9641618" y="3091002"/>
            <a:ext cx="2043829" cy="369332"/>
          </a:xfrm>
          <a:prstGeom prst="rect">
            <a:avLst/>
          </a:prstGeom>
        </p:spPr>
        <p:txBody>
          <a:bodyPr wrap="none">
            <a:spAutoFit/>
          </a:bodyPr>
          <a:lstStyle/>
          <a:p>
            <a:r>
              <a:rPr lang="fr-FR" b="1" dirty="0"/>
              <a:t>Application serveur</a:t>
            </a:r>
          </a:p>
        </p:txBody>
      </p:sp>
    </p:spTree>
    <p:extLst>
      <p:ext uri="{BB962C8B-B14F-4D97-AF65-F5344CB8AC3E}">
        <p14:creationId xmlns:p14="http://schemas.microsoft.com/office/powerpoint/2010/main" val="702606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Cache</a:t>
            </a:r>
          </a:p>
        </p:txBody>
      </p:sp>
    </p:spTree>
    <p:extLst>
      <p:ext uri="{BB962C8B-B14F-4D97-AF65-F5344CB8AC3E}">
        <p14:creationId xmlns:p14="http://schemas.microsoft.com/office/powerpoint/2010/main" val="8995627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98768"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7373" y="3633995"/>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09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1" name="Connecteur droit 30">
            <a:extLst>
              <a:ext uri="{FF2B5EF4-FFF2-40B4-BE49-F238E27FC236}">
                <a16:creationId xmlns:a16="http://schemas.microsoft.com/office/drawing/2014/main" id="{93E03D6E-51AE-48C2-A35A-B0C66661A99E}"/>
              </a:ext>
            </a:extLst>
          </p:cNvPr>
          <p:cNvCxnSpPr>
            <a:cxnSpLocks/>
          </p:cNvCxnSpPr>
          <p:nvPr/>
        </p:nvCxnSpPr>
        <p:spPr>
          <a:xfrm flipH="1" flipV="1">
            <a:off x="9648910" y="2398655"/>
            <a:ext cx="387834" cy="1036742"/>
          </a:xfrm>
          <a:prstGeom prst="line">
            <a:avLst/>
          </a:prstGeom>
          <a:ln w="47625">
            <a:solidFill>
              <a:srgbClr val="FF33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C3B7884-5031-4647-9879-527A963826F7}"/>
              </a:ext>
            </a:extLst>
          </p:cNvPr>
          <p:cNvSpPr txBox="1"/>
          <p:nvPr/>
        </p:nvSpPr>
        <p:spPr>
          <a:xfrm>
            <a:off x="8013274" y="1924388"/>
            <a:ext cx="3271280" cy="400110"/>
          </a:xfrm>
          <a:prstGeom prst="rect">
            <a:avLst/>
          </a:prstGeom>
          <a:noFill/>
        </p:spPr>
        <p:txBody>
          <a:bodyPr wrap="none" rtlCol="0">
            <a:spAutoFit/>
          </a:bodyPr>
          <a:lstStyle/>
          <a:p>
            <a:pPr algn="ctr"/>
            <a:r>
              <a:rPr lang="fr-FR" sz="2000" dirty="0">
                <a:solidFill>
                  <a:srgbClr val="FF33CC"/>
                </a:solidFill>
              </a:rPr>
              <a:t>Server = </a:t>
            </a:r>
            <a:r>
              <a:rPr lang="fr-FR" sz="2000" dirty="0" err="1">
                <a:solidFill>
                  <a:srgbClr val="FF33CC"/>
                </a:solidFill>
              </a:rPr>
              <a:t>brain</a:t>
            </a:r>
            <a:r>
              <a:rPr lang="fr-FR" sz="2000" dirty="0">
                <a:solidFill>
                  <a:srgbClr val="FF33CC"/>
                </a:solidFill>
              </a:rPr>
              <a:t> of caches HTTP</a:t>
            </a:r>
          </a:p>
        </p:txBody>
      </p:sp>
    </p:spTree>
    <p:extLst>
      <p:ext uri="{BB962C8B-B14F-4D97-AF65-F5344CB8AC3E}">
        <p14:creationId xmlns:p14="http://schemas.microsoft.com/office/powerpoint/2010/main" val="3190375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905780"/>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cxnSp>
        <p:nvCxnSpPr>
          <p:cNvPr id="36" name="Connecteur droit 35">
            <a:extLst>
              <a:ext uri="{FF2B5EF4-FFF2-40B4-BE49-F238E27FC236}">
                <a16:creationId xmlns:a16="http://schemas.microsoft.com/office/drawing/2014/main" id="{54FE204D-6A8E-4649-BE99-C8A0177DC08A}"/>
              </a:ext>
            </a:extLst>
          </p:cNvPr>
          <p:cNvCxnSpPr>
            <a:cxnSpLocks/>
          </p:cNvCxnSpPr>
          <p:nvPr/>
        </p:nvCxnSpPr>
        <p:spPr>
          <a:xfrm>
            <a:off x="1642267" y="4044208"/>
            <a:ext cx="547046" cy="1327337"/>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0A4CD61B-5866-46E7-AA64-4126E16FB016}"/>
              </a:ext>
            </a:extLst>
          </p:cNvPr>
          <p:cNvSpPr txBox="1"/>
          <p:nvPr/>
        </p:nvSpPr>
        <p:spPr>
          <a:xfrm>
            <a:off x="1517808" y="5435725"/>
            <a:ext cx="1625766" cy="584775"/>
          </a:xfrm>
          <a:prstGeom prst="rect">
            <a:avLst/>
          </a:prstGeom>
          <a:noFill/>
        </p:spPr>
        <p:txBody>
          <a:bodyPr wrap="none" rtlCol="0">
            <a:spAutoFit/>
          </a:bodyPr>
          <a:lstStyle/>
          <a:p>
            <a:pPr algn="ctr"/>
            <a:r>
              <a:rPr lang="fr-FR" sz="3200" dirty="0">
                <a:solidFill>
                  <a:srgbClr val="FF0000"/>
                </a:solidFill>
              </a:rPr>
              <a:t>Bad </a:t>
            </a:r>
            <a:r>
              <a:rPr lang="fr-FR" sz="3200" dirty="0" err="1">
                <a:solidFill>
                  <a:srgbClr val="FF0000"/>
                </a:solidFill>
              </a:rPr>
              <a:t>idea</a:t>
            </a:r>
            <a:endParaRPr lang="fr-FR" sz="3200" dirty="0">
              <a:solidFill>
                <a:srgbClr val="FF0000"/>
              </a:solidFill>
            </a:endParaRPr>
          </a:p>
        </p:txBody>
      </p:sp>
      <p:sp>
        <p:nvSpPr>
          <p:cNvPr id="54" name="Rectangle 53">
            <a:extLst>
              <a:ext uri="{FF2B5EF4-FFF2-40B4-BE49-F238E27FC236}">
                <a16:creationId xmlns:a16="http://schemas.microsoft.com/office/drawing/2014/main" id="{79DE0B55-1D0D-4710-A3CE-546806C1C3F0}"/>
              </a:ext>
            </a:extLst>
          </p:cNvPr>
          <p:cNvSpPr/>
          <p:nvPr/>
        </p:nvSpPr>
        <p:spPr>
          <a:xfrm>
            <a:off x="1192948" y="3736431"/>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55" name="Picture 4" descr="Image associÃ©e">
            <a:extLst>
              <a:ext uri="{FF2B5EF4-FFF2-40B4-BE49-F238E27FC236}">
                <a16:creationId xmlns:a16="http://schemas.microsoft.com/office/drawing/2014/main" id="{CF8692C1-4F15-4443-9283-04A6C93C08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867692" y="3694376"/>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D873BDD4-F138-4C9F-A90D-0E66960625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113953" y="3312572"/>
            <a:ext cx="789120" cy="943538"/>
          </a:xfrm>
          <a:prstGeom prst="rect">
            <a:avLst/>
          </a:prstGeom>
        </p:spPr>
      </p:pic>
      <p:cxnSp>
        <p:nvCxnSpPr>
          <p:cNvPr id="32" name="Connecteur droit 31">
            <a:extLst>
              <a:ext uri="{FF2B5EF4-FFF2-40B4-BE49-F238E27FC236}">
                <a16:creationId xmlns:a16="http://schemas.microsoft.com/office/drawing/2014/main" id="{1C327DBD-2C5A-4BB4-8B2B-ECD426A157B7}"/>
              </a:ext>
            </a:extLst>
          </p:cNvPr>
          <p:cNvCxnSpPr>
            <a:cxnSpLocks/>
          </p:cNvCxnSpPr>
          <p:nvPr/>
        </p:nvCxnSpPr>
        <p:spPr>
          <a:xfrm>
            <a:off x="9810944" y="3327879"/>
            <a:ext cx="1299142" cy="95169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9185D7C0-F204-4505-95EE-43F25DB4091C}"/>
              </a:ext>
            </a:extLst>
          </p:cNvPr>
          <p:cNvCxnSpPr>
            <a:cxnSpLocks/>
          </p:cNvCxnSpPr>
          <p:nvPr/>
        </p:nvCxnSpPr>
        <p:spPr>
          <a:xfrm flipV="1">
            <a:off x="9810944" y="3261121"/>
            <a:ext cx="1299142" cy="91778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967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err="1"/>
              <a:t>Different</a:t>
            </a:r>
            <a:r>
              <a:rPr lang="fr-FR" dirty="0"/>
              <a:t> </a:t>
            </a:r>
            <a:r>
              <a:rPr lang="fr-FR" dirty="0" err="1"/>
              <a:t>kinds</a:t>
            </a:r>
            <a:r>
              <a:rPr lang="fr-FR" dirty="0"/>
              <a:t> of caches HTTP/1.1</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2697374"/>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478" y="2825758"/>
            <a:ext cx="1104661" cy="738664"/>
          </a:xfrm>
          <a:prstGeom prst="rect">
            <a:avLst/>
          </a:prstGeom>
          <a:noFill/>
        </p:spPr>
        <p:txBody>
          <a:bodyPr wrap="none" rtlCol="0">
            <a:spAutoFit/>
          </a:bodyPr>
          <a:lstStyle/>
          <a:p>
            <a:pPr algn="ctr"/>
            <a:r>
              <a:rPr lang="fr-FR" sz="2800" dirty="0"/>
              <a:t>Client </a:t>
            </a:r>
            <a:br>
              <a:rPr lang="fr-FR" sz="2800" dirty="0"/>
            </a:br>
            <a:r>
              <a:rPr lang="fr-FR" sz="1400" dirty="0"/>
              <a:t>browser</a:t>
            </a:r>
            <a:endParaRPr lang="fr-FR" sz="2800" dirty="0"/>
          </a:p>
        </p:txBody>
      </p:sp>
      <p:sp>
        <p:nvSpPr>
          <p:cNvPr id="6" name="Rectangle 5">
            <a:extLst>
              <a:ext uri="{FF2B5EF4-FFF2-40B4-BE49-F238E27FC236}">
                <a16:creationId xmlns:a16="http://schemas.microsoft.com/office/drawing/2014/main" id="{D97AF3FE-6955-479D-B681-30AF4E0F2D6A}"/>
              </a:ext>
            </a:extLst>
          </p:cNvPr>
          <p:cNvSpPr/>
          <p:nvPr/>
        </p:nvSpPr>
        <p:spPr>
          <a:xfrm>
            <a:off x="3665221" y="2954012"/>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5068" y="3272548"/>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942585"/>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36913" y="3261121"/>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2718037"/>
            <a:ext cx="1782605"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707427"/>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348105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3482936"/>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3484751"/>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365538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3670948"/>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AAB06A1-E61A-40AC-947E-C5EA66ECEE2B}"/>
              </a:ext>
            </a:extLst>
          </p:cNvPr>
          <p:cNvSpPr/>
          <p:nvPr/>
        </p:nvSpPr>
        <p:spPr>
          <a:xfrm>
            <a:off x="779104" y="3741831"/>
            <a:ext cx="1877015"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Private</a:t>
            </a:r>
            <a:endParaRPr lang="fr-FR" sz="1400" b="1" dirty="0"/>
          </a:p>
        </p:txBody>
      </p:sp>
      <p:sp>
        <p:nvSpPr>
          <p:cNvPr id="24" name="Rectangle 23">
            <a:extLst>
              <a:ext uri="{FF2B5EF4-FFF2-40B4-BE49-F238E27FC236}">
                <a16:creationId xmlns:a16="http://schemas.microsoft.com/office/drawing/2014/main" id="{668A40B6-C461-4EF1-96D9-559F7C9BC65B}"/>
              </a:ext>
            </a:extLst>
          </p:cNvPr>
          <p:cNvSpPr/>
          <p:nvPr/>
        </p:nvSpPr>
        <p:spPr>
          <a:xfrm>
            <a:off x="3685603" y="3759056"/>
            <a:ext cx="2024379"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5" name="Rectangle 24">
            <a:extLst>
              <a:ext uri="{FF2B5EF4-FFF2-40B4-BE49-F238E27FC236}">
                <a16:creationId xmlns:a16="http://schemas.microsoft.com/office/drawing/2014/main" id="{ABEF7B20-BFDD-45E3-8E6B-11B436629FDC}"/>
              </a:ext>
            </a:extLst>
          </p:cNvPr>
          <p:cNvSpPr/>
          <p:nvPr/>
        </p:nvSpPr>
        <p:spPr>
          <a:xfrm>
            <a:off x="6799733" y="3789720"/>
            <a:ext cx="1782606" cy="307777"/>
          </a:xfrm>
          <a:prstGeom prst="rect">
            <a:avLst/>
          </a:prstGeom>
        </p:spPr>
        <p:txBody>
          <a:bodyPr wrap="square">
            <a:spAutoFit/>
          </a:bodyPr>
          <a:lstStyle/>
          <a:p>
            <a:pPr algn="ctr"/>
            <a:r>
              <a:rPr lang="fr-FR" sz="1400" dirty="0">
                <a:solidFill>
                  <a:srgbClr val="0070C0"/>
                </a:solidFill>
              </a:rPr>
              <a:t>http cache </a:t>
            </a:r>
            <a:r>
              <a:rPr lang="fr-FR" sz="1400" b="1" dirty="0" err="1">
                <a:solidFill>
                  <a:srgbClr val="0070C0"/>
                </a:solidFill>
              </a:rPr>
              <a:t>Shared</a:t>
            </a:r>
            <a:endParaRPr lang="fr-FR" sz="1400" b="1" dirty="0"/>
          </a:p>
        </p:txBody>
      </p: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pic>
        <p:nvPicPr>
          <p:cNvPr id="26" name="Picture 4" descr="Image associÃ©e">
            <a:extLst>
              <a:ext uri="{FF2B5EF4-FFF2-40B4-BE49-F238E27FC236}">
                <a16:creationId xmlns:a16="http://schemas.microsoft.com/office/drawing/2014/main" id="{39E66C35-03B1-428C-B485-DF61A3DBE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77205" y="3702819"/>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associÃ©e">
            <a:extLst>
              <a:ext uri="{FF2B5EF4-FFF2-40B4-BE49-F238E27FC236}">
                <a16:creationId xmlns:a16="http://schemas.microsoft.com/office/drawing/2014/main" id="{1EF1A47A-5633-4850-BDEE-B042353D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66621" y="3723722"/>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associÃ©e">
            <a:extLst>
              <a:ext uri="{FF2B5EF4-FFF2-40B4-BE49-F238E27FC236}">
                <a16:creationId xmlns:a16="http://schemas.microsoft.com/office/drawing/2014/main" id="{DDB33024-4986-4FEB-B7B4-23C4EC3F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58466" y="3710277"/>
            <a:ext cx="378447" cy="37844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19BDE279-ACFD-4513-A248-C86BDCF6156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5487" t="12330" r="8341" b="10395"/>
          <a:stretch/>
        </p:blipFill>
        <p:spPr>
          <a:xfrm rot="16200000">
            <a:off x="10099101" y="3089647"/>
            <a:ext cx="789120" cy="943538"/>
          </a:xfrm>
          <a:prstGeom prst="rect">
            <a:avLst/>
          </a:prstGeom>
        </p:spPr>
      </p:pic>
      <p:cxnSp>
        <p:nvCxnSpPr>
          <p:cNvPr id="29" name="Connecteur droit 28">
            <a:extLst>
              <a:ext uri="{FF2B5EF4-FFF2-40B4-BE49-F238E27FC236}">
                <a16:creationId xmlns:a16="http://schemas.microsoft.com/office/drawing/2014/main" id="{D78AB8E0-946F-418F-B2A0-3EE29FDA8F99}"/>
              </a:ext>
            </a:extLst>
          </p:cNvPr>
          <p:cNvCxnSpPr>
            <a:cxnSpLocks/>
          </p:cNvCxnSpPr>
          <p:nvPr/>
        </p:nvCxnSpPr>
        <p:spPr>
          <a:xfrm flipH="1">
            <a:off x="9648904" y="4356889"/>
            <a:ext cx="378446" cy="1302704"/>
          </a:xfrm>
          <a:prstGeom prst="line">
            <a:avLst/>
          </a:prstGeom>
          <a:ln w="476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8CE342DC-F02E-4034-B313-1C596ED06600}"/>
              </a:ext>
            </a:extLst>
          </p:cNvPr>
          <p:cNvSpPr txBox="1"/>
          <p:nvPr/>
        </p:nvSpPr>
        <p:spPr>
          <a:xfrm>
            <a:off x="7865314" y="5704524"/>
            <a:ext cx="3567195" cy="584775"/>
          </a:xfrm>
          <a:prstGeom prst="rect">
            <a:avLst/>
          </a:prstGeom>
          <a:noFill/>
        </p:spPr>
        <p:txBody>
          <a:bodyPr wrap="none" rtlCol="0">
            <a:spAutoFit/>
          </a:bodyPr>
          <a:lstStyle/>
          <a:p>
            <a:pPr algn="ctr"/>
            <a:r>
              <a:rPr lang="fr-FR" sz="3200" dirty="0">
                <a:solidFill>
                  <a:srgbClr val="FF0000"/>
                </a:solidFill>
              </a:rPr>
              <a:t>Last chance solution</a:t>
            </a:r>
          </a:p>
        </p:txBody>
      </p:sp>
      <p:sp>
        <p:nvSpPr>
          <p:cNvPr id="33" name="Rectangle 32">
            <a:extLst>
              <a:ext uri="{FF2B5EF4-FFF2-40B4-BE49-F238E27FC236}">
                <a16:creationId xmlns:a16="http://schemas.microsoft.com/office/drawing/2014/main" id="{4D56E2C7-D830-44CF-BC9B-1F1B2ADBCC6B}"/>
              </a:ext>
            </a:extLst>
          </p:cNvPr>
          <p:cNvSpPr/>
          <p:nvPr/>
        </p:nvSpPr>
        <p:spPr>
          <a:xfrm>
            <a:off x="10140633" y="4045390"/>
            <a:ext cx="1272263" cy="307777"/>
          </a:xfrm>
          <a:prstGeom prst="rect">
            <a:avLst/>
          </a:prstGeom>
        </p:spPr>
        <p:txBody>
          <a:bodyPr wrap="square">
            <a:spAutoFit/>
          </a:bodyPr>
          <a:lstStyle/>
          <a:p>
            <a:r>
              <a:rPr lang="fr-FR" sz="1400" dirty="0">
                <a:solidFill>
                  <a:schemeClr val="bg2">
                    <a:lumMod val="50000"/>
                  </a:schemeClr>
                </a:solidFill>
              </a:rPr>
              <a:t>code cache</a:t>
            </a:r>
          </a:p>
        </p:txBody>
      </p:sp>
      <p:pic>
        <p:nvPicPr>
          <p:cNvPr id="34" name="Picture 4" descr="Image associÃ©e">
            <a:extLst>
              <a:ext uri="{FF2B5EF4-FFF2-40B4-BE49-F238E27FC236}">
                <a16:creationId xmlns:a16="http://schemas.microsoft.com/office/drawing/2014/main" id="{8A9984A0-6B36-440A-A1D2-065129DBDD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9784637" y="3995304"/>
            <a:ext cx="378447" cy="3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85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7E1B9-7F59-4785-B38F-EB66C67E2072}"/>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EED89392-7AF3-4380-87F9-9F94562F4E7F}"/>
              </a:ext>
            </a:extLst>
          </p:cNvPr>
          <p:cNvSpPr>
            <a:spLocks noGrp="1"/>
          </p:cNvSpPr>
          <p:nvPr>
            <p:ph idx="1"/>
          </p:nvPr>
        </p:nvSpPr>
        <p:spPr/>
        <p:txBody>
          <a:bodyPr/>
          <a:lstStyle/>
          <a:p>
            <a:pPr marL="0" indent="0">
              <a:buNone/>
            </a:pPr>
            <a:r>
              <a:rPr lang="en-US" dirty="0"/>
              <a:t>When the cache receives a request for a stale resource, it forwards this requests with </a:t>
            </a:r>
            <a:r>
              <a:rPr lang="en-US" dirty="0">
                <a:solidFill>
                  <a:schemeClr val="tx2">
                    <a:lumMod val="50000"/>
                  </a:schemeClr>
                </a:solidFill>
              </a:rPr>
              <a:t>a</a:t>
            </a:r>
            <a:r>
              <a:rPr lang="en-US" dirty="0">
                <a:solidFill>
                  <a:srgbClr val="0070C0"/>
                </a:solidFill>
              </a:rPr>
              <a:t> If-None-Match </a:t>
            </a:r>
            <a:r>
              <a:rPr lang="en-US" dirty="0">
                <a:solidFill>
                  <a:schemeClr val="tx2">
                    <a:lumMod val="50000"/>
                  </a:schemeClr>
                </a:solidFill>
              </a:rPr>
              <a:t>or </a:t>
            </a:r>
            <a:r>
              <a:rPr lang="en-US" dirty="0">
                <a:solidFill>
                  <a:srgbClr val="7030A0"/>
                </a:solidFill>
              </a:rPr>
              <a:t>I</a:t>
            </a:r>
            <a:r>
              <a:rPr lang="en-US" dirty="0">
                <a:solidFill>
                  <a:srgbClr val="0070C0"/>
                </a:solidFill>
              </a:rPr>
              <a:t>f-Modified-Since</a:t>
            </a:r>
            <a:r>
              <a:rPr lang="en-US" dirty="0">
                <a:solidFill>
                  <a:srgbClr val="7030A0"/>
                </a:solidFill>
              </a:rPr>
              <a:t> </a:t>
            </a:r>
            <a:r>
              <a:rPr lang="en-US" dirty="0"/>
              <a:t>to check if it isn't in fact still fresh. If so, the server returns a </a:t>
            </a:r>
            <a:r>
              <a:rPr lang="en-US" dirty="0">
                <a:solidFill>
                  <a:srgbClr val="0070C0"/>
                </a:solidFill>
              </a:rPr>
              <a:t>304 (Not Modified) </a:t>
            </a:r>
            <a:r>
              <a:rPr lang="en-US" dirty="0"/>
              <a:t>header without sending the body of the requested resource, saving some bandwidth.</a:t>
            </a:r>
            <a:endParaRPr lang="fr-FR" dirty="0"/>
          </a:p>
          <a:p>
            <a:endParaRPr lang="fr-FR" dirty="0"/>
          </a:p>
        </p:txBody>
      </p:sp>
      <p:sp>
        <p:nvSpPr>
          <p:cNvPr id="4" name="Rectangle 3">
            <a:extLst>
              <a:ext uri="{FF2B5EF4-FFF2-40B4-BE49-F238E27FC236}">
                <a16:creationId xmlns:a16="http://schemas.microsoft.com/office/drawing/2014/main" id="{8334592D-E82C-43A4-A1C2-500405F96EC4}"/>
              </a:ext>
            </a:extLst>
          </p:cNvPr>
          <p:cNvSpPr/>
          <p:nvPr/>
        </p:nvSpPr>
        <p:spPr>
          <a:xfrm>
            <a:off x="138545" y="6349303"/>
            <a:ext cx="6456219" cy="369332"/>
          </a:xfrm>
          <a:prstGeom prst="rect">
            <a:avLst/>
          </a:prstGeom>
        </p:spPr>
        <p:txBody>
          <a:bodyPr wrap="square">
            <a:spAutoFit/>
          </a:bodyPr>
          <a:lstStyle/>
          <a:p>
            <a:pPr algn="ctr"/>
            <a:r>
              <a:rPr lang="fr-FR" dirty="0">
                <a:hlinkClick r:id="rId2"/>
              </a:rPr>
              <a:t>https://developer.mozilla.org/en-US/docs/Web/HTTP/Caching</a:t>
            </a:r>
            <a:endParaRPr lang="fr-FR" dirty="0"/>
          </a:p>
        </p:txBody>
      </p:sp>
    </p:spTree>
    <p:extLst>
      <p:ext uri="{BB962C8B-B14F-4D97-AF65-F5344CB8AC3E}">
        <p14:creationId xmlns:p14="http://schemas.microsoft.com/office/powerpoint/2010/main" val="3970134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spTree>
    <p:extLst>
      <p:ext uri="{BB962C8B-B14F-4D97-AF65-F5344CB8AC3E}">
        <p14:creationId xmlns:p14="http://schemas.microsoft.com/office/powerpoint/2010/main" val="2446285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30181413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27804673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EC81C-DA41-4E4E-B4F5-9197C24D7C90}"/>
              </a:ext>
            </a:extLst>
          </p:cNvPr>
          <p:cNvSpPr>
            <a:spLocks noGrp="1"/>
          </p:cNvSpPr>
          <p:nvPr>
            <p:ph type="title"/>
          </p:nvPr>
        </p:nvSpPr>
        <p:spPr/>
        <p:txBody>
          <a:bodyPr/>
          <a:lstStyle/>
          <a:p>
            <a:r>
              <a:rPr lang="fr-FR" dirty="0"/>
              <a:t>REST cache HTTP/1.1</a:t>
            </a:r>
          </a:p>
        </p:txBody>
      </p:sp>
      <p:sp>
        <p:nvSpPr>
          <p:cNvPr id="3" name="Espace réservé du contenu 2">
            <a:extLst>
              <a:ext uri="{FF2B5EF4-FFF2-40B4-BE49-F238E27FC236}">
                <a16:creationId xmlns:a16="http://schemas.microsoft.com/office/drawing/2014/main" id="{D47238B4-16E7-4D36-A15B-5D7B026582DA}"/>
              </a:ext>
            </a:extLst>
          </p:cNvPr>
          <p:cNvSpPr>
            <a:spLocks noGrp="1"/>
          </p:cNvSpPr>
          <p:nvPr>
            <p:ph idx="1"/>
          </p:nvPr>
        </p:nvSpPr>
        <p:spPr>
          <a:xfrm>
            <a:off x="6759153" y="1375537"/>
            <a:ext cx="5876925" cy="3131808"/>
          </a:xfrm>
        </p:spPr>
        <p:txBody>
          <a:bodyPr>
            <a:normAutofit/>
          </a:bodyPr>
          <a:lstStyle/>
          <a:p>
            <a:pPr marL="0" indent="0">
              <a:buNone/>
            </a:pPr>
            <a:r>
              <a:rPr lang="fr-FR" sz="4000" b="1" i="1" dirty="0">
                <a:solidFill>
                  <a:schemeClr val="accent1">
                    <a:lumMod val="75000"/>
                  </a:schemeClr>
                </a:solidFill>
              </a:rPr>
              <a:t>Time-</a:t>
            </a:r>
            <a:r>
              <a:rPr lang="fr-FR" sz="4000" b="1" i="1" dirty="0" err="1">
                <a:solidFill>
                  <a:schemeClr val="accent1">
                    <a:lumMod val="75000"/>
                  </a:schemeClr>
                </a:solidFill>
              </a:rPr>
              <a:t>based</a:t>
            </a:r>
            <a:br>
              <a:rPr lang="fr-FR" sz="4000" b="1" i="1" dirty="0">
                <a:solidFill>
                  <a:schemeClr val="accent1">
                    <a:lumMod val="75000"/>
                  </a:schemeClr>
                </a:solidFill>
              </a:rPr>
            </a:br>
            <a:br>
              <a:rPr lang="fr-FR" sz="4000" b="1" i="1" dirty="0">
                <a:solidFill>
                  <a:schemeClr val="accent1">
                    <a:lumMod val="75000"/>
                  </a:schemeClr>
                </a:solidFill>
              </a:rPr>
            </a:br>
            <a:r>
              <a:rPr lang="fr-FR" sz="1800" i="1" dirty="0">
                <a:solidFill>
                  <a:schemeClr val="accent1">
                    <a:lumMod val="75000"/>
                  </a:schemeClr>
                </a:solidFill>
              </a:rPr>
              <a:t>HTTP/1.1 200 OK</a:t>
            </a:r>
            <a:br>
              <a:rPr lang="fr-FR" sz="1800" i="1" dirty="0">
                <a:solidFill>
                  <a:schemeClr val="accent1">
                    <a:lumMod val="75000"/>
                  </a:schemeClr>
                </a:solidFill>
              </a:rPr>
            </a:br>
            <a:r>
              <a:rPr lang="fr-FR" sz="1800" i="1" dirty="0">
                <a:solidFill>
                  <a:schemeClr val="accent1">
                    <a:lumMod val="75000"/>
                  </a:schemeClr>
                </a:solidFill>
              </a:rPr>
              <a:t>Cache-Control: max-</a:t>
            </a:r>
            <a:r>
              <a:rPr lang="fr-FR" sz="1800" i="1" dirty="0" err="1">
                <a:solidFill>
                  <a:schemeClr val="accent1">
                    <a:lumMod val="75000"/>
                  </a:schemeClr>
                </a:solidFill>
              </a:rPr>
              <a:t>age</a:t>
            </a:r>
            <a:r>
              <a:rPr lang="fr-FR" sz="1800" i="1" dirty="0">
                <a:solidFill>
                  <a:schemeClr val="accent1">
                    <a:lumMod val="75000"/>
                  </a:schemeClr>
                </a:solidFill>
              </a:rPr>
              <a:t>=100</a:t>
            </a:r>
            <a:endParaRPr lang="en-US" sz="1800" dirty="0"/>
          </a:p>
          <a:p>
            <a:pPr marL="0" indent="0">
              <a:buNone/>
            </a:pPr>
            <a:r>
              <a:rPr lang="en-US" sz="1800" i="1" dirty="0">
                <a:solidFill>
                  <a:schemeClr val="accent1">
                    <a:lumMod val="75000"/>
                  </a:schemeClr>
                </a:solidFill>
              </a:rPr>
              <a:t>Expires: Wed, 21 Oct 2015 07:28:00 GMT</a:t>
            </a:r>
          </a:p>
          <a:p>
            <a:pPr marL="0" indent="0">
              <a:buNone/>
            </a:pPr>
            <a:endParaRPr lang="en-US" sz="1800" dirty="0"/>
          </a:p>
          <a:p>
            <a:pPr marL="0" indent="0">
              <a:buNone/>
            </a:pPr>
            <a:r>
              <a:rPr lang="en-US" sz="1800" dirty="0">
                <a:solidFill>
                  <a:srgbClr val="7030A0"/>
                </a:solidFill>
              </a:rPr>
              <a:t>If-Modified-Since: Wed, 21 Oct 2015 07:28:00 GMT</a:t>
            </a:r>
          </a:p>
        </p:txBody>
      </p:sp>
      <p:sp>
        <p:nvSpPr>
          <p:cNvPr id="6" name="Rectangle 5">
            <a:extLst>
              <a:ext uri="{FF2B5EF4-FFF2-40B4-BE49-F238E27FC236}">
                <a16:creationId xmlns:a16="http://schemas.microsoft.com/office/drawing/2014/main" id="{870EDBA3-0F09-42C9-893B-5B5C44B33B93}"/>
              </a:ext>
            </a:extLst>
          </p:cNvPr>
          <p:cNvSpPr/>
          <p:nvPr/>
        </p:nvSpPr>
        <p:spPr>
          <a:xfrm>
            <a:off x="0" y="5966488"/>
            <a:ext cx="9697616" cy="1200329"/>
          </a:xfrm>
          <a:prstGeom prst="rect">
            <a:avLst/>
          </a:prstGeom>
        </p:spPr>
        <p:txBody>
          <a:bodyPr wrap="square">
            <a:spAutoFit/>
          </a:bodyPr>
          <a:lstStyle/>
          <a:p>
            <a:r>
              <a:rPr lang="fr-FR" dirty="0">
                <a:hlinkClick r:id="rId2"/>
              </a:rPr>
              <a:t>https://developer.mozilla.org/en-US/docs/Web/HTTP/Headers/If-None-Match</a:t>
            </a:r>
            <a:endParaRPr lang="fr-FR" dirty="0"/>
          </a:p>
          <a:p>
            <a:r>
              <a:rPr lang="fr-FR" dirty="0">
                <a:hlinkClick r:id="rId3"/>
              </a:rPr>
              <a:t>https://developer.mozilla.org/en-US/docs/Web/HTTP/Headers/ETag</a:t>
            </a:r>
            <a:endParaRPr lang="fr-FR" dirty="0"/>
          </a:p>
          <a:p>
            <a:r>
              <a:rPr lang="fr-FR" dirty="0">
                <a:hlinkClick r:id="rId4"/>
              </a:rPr>
              <a:t>https://developer.mozilla.org/en-US/docs/Web/HTTP/Headers/If-Modified-Since</a:t>
            </a:r>
            <a:endParaRPr lang="fr-FR" dirty="0"/>
          </a:p>
          <a:p>
            <a:endParaRPr lang="fr-FR" dirty="0"/>
          </a:p>
        </p:txBody>
      </p:sp>
      <p:sp>
        <p:nvSpPr>
          <p:cNvPr id="10" name="Espace réservé du contenu 2">
            <a:extLst>
              <a:ext uri="{FF2B5EF4-FFF2-40B4-BE49-F238E27FC236}">
                <a16:creationId xmlns:a16="http://schemas.microsoft.com/office/drawing/2014/main" id="{1D958BBC-6DBB-4D79-91AF-0B2D3692169B}"/>
              </a:ext>
            </a:extLst>
          </p:cNvPr>
          <p:cNvSpPr txBox="1">
            <a:spLocks/>
          </p:cNvSpPr>
          <p:nvPr/>
        </p:nvSpPr>
        <p:spPr>
          <a:xfrm>
            <a:off x="2292220" y="2040510"/>
            <a:ext cx="54568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2" name="Rectangle 11">
            <a:extLst>
              <a:ext uri="{FF2B5EF4-FFF2-40B4-BE49-F238E27FC236}">
                <a16:creationId xmlns:a16="http://schemas.microsoft.com/office/drawing/2014/main" id="{A7D208F3-7844-4E34-993B-3A3280E125AE}"/>
              </a:ext>
            </a:extLst>
          </p:cNvPr>
          <p:cNvSpPr/>
          <p:nvPr/>
        </p:nvSpPr>
        <p:spPr>
          <a:xfrm>
            <a:off x="565888" y="1369746"/>
            <a:ext cx="5576854" cy="2893100"/>
          </a:xfrm>
          <a:prstGeom prst="rect">
            <a:avLst/>
          </a:prstGeom>
        </p:spPr>
        <p:txBody>
          <a:bodyPr wrap="square">
            <a:spAutoFit/>
          </a:bodyPr>
          <a:lstStyle/>
          <a:p>
            <a:r>
              <a:rPr lang="fr-FR" sz="3700" b="1" i="1" dirty="0">
                <a:solidFill>
                  <a:schemeClr val="accent1">
                    <a:lumMod val="75000"/>
                  </a:schemeClr>
                </a:solidFill>
              </a:rPr>
              <a:t>Content-</a:t>
            </a:r>
            <a:r>
              <a:rPr lang="fr-FR" sz="3700" b="1" i="1" dirty="0" err="1">
                <a:solidFill>
                  <a:schemeClr val="accent1">
                    <a:lumMod val="75000"/>
                  </a:schemeClr>
                </a:solidFill>
              </a:rPr>
              <a:t>based</a:t>
            </a:r>
            <a:endParaRPr lang="fr-FR" sz="3700" b="1" i="1" dirty="0">
              <a:solidFill>
                <a:schemeClr val="accent1">
                  <a:lumMod val="75000"/>
                </a:schemeClr>
              </a:solidFill>
            </a:endParaRPr>
          </a:p>
          <a:p>
            <a:endParaRPr lang="fr-FR" sz="3700" b="1" i="1" dirty="0">
              <a:solidFill>
                <a:schemeClr val="accent1">
                  <a:lumMod val="75000"/>
                </a:schemeClr>
              </a:solidFill>
            </a:endParaRPr>
          </a:p>
          <a:p>
            <a:r>
              <a:rPr lang="fr-FR" i="1" dirty="0">
                <a:solidFill>
                  <a:schemeClr val="accent1">
                    <a:lumMod val="75000"/>
                  </a:schemeClr>
                </a:solidFill>
              </a:rPr>
              <a:t>HTTP/1.1 200 OK</a:t>
            </a:r>
            <a:br>
              <a:rPr lang="fr-FR" i="1" dirty="0">
                <a:solidFill>
                  <a:schemeClr val="accent1">
                    <a:lumMod val="75000"/>
                  </a:schemeClr>
                </a:solidFill>
              </a:rPr>
            </a:br>
            <a:r>
              <a:rPr lang="fr-FR" i="1" dirty="0">
                <a:solidFill>
                  <a:schemeClr val="accent1">
                    <a:lumMod val="75000"/>
                  </a:schemeClr>
                </a:solidFill>
              </a:rPr>
              <a:t>Cache-Control: max-</a:t>
            </a:r>
            <a:r>
              <a:rPr lang="fr-FR" i="1" dirty="0" err="1">
                <a:solidFill>
                  <a:schemeClr val="accent1">
                    <a:lumMod val="75000"/>
                  </a:schemeClr>
                </a:solidFill>
              </a:rPr>
              <a:t>age</a:t>
            </a:r>
            <a:r>
              <a:rPr lang="fr-FR" i="1" dirty="0">
                <a:solidFill>
                  <a:schemeClr val="accent1">
                    <a:lumMod val="75000"/>
                  </a:schemeClr>
                </a:solidFill>
              </a:rPr>
              <a:t>=100</a:t>
            </a:r>
            <a:endParaRPr lang="pt-BR" dirty="0"/>
          </a:p>
          <a:p>
            <a:r>
              <a:rPr lang="pt-BR" i="1" dirty="0">
                <a:solidFill>
                  <a:schemeClr val="accent1">
                    <a:lumMod val="75000"/>
                  </a:schemeClr>
                </a:solidFill>
              </a:rPr>
              <a:t>ETag:</a:t>
            </a:r>
            <a:r>
              <a:rPr lang="pt-BR" i="1" dirty="0">
                <a:solidFill>
                  <a:srgbClr val="7030A0"/>
                </a:solidFill>
              </a:rPr>
              <a:t>"33a64df551425fcc55e4d42a148795d9f25f89d4"</a:t>
            </a:r>
          </a:p>
          <a:p>
            <a:endParaRPr lang="pt-BR" dirty="0"/>
          </a:p>
          <a:p>
            <a:r>
              <a:rPr lang="en-US" dirty="0">
                <a:solidFill>
                  <a:srgbClr val="7030A0"/>
                </a:solidFill>
              </a:rPr>
              <a:t>If-None-Match:</a:t>
            </a:r>
            <a:r>
              <a:rPr lang="pt-BR" i="1" dirty="0">
                <a:solidFill>
                  <a:srgbClr val="7030A0"/>
                </a:solidFill>
              </a:rPr>
              <a:t>"33a64df551425fcc55e4d42a148795d9f25f89d4"</a:t>
            </a:r>
          </a:p>
        </p:txBody>
      </p:sp>
      <p:cxnSp>
        <p:nvCxnSpPr>
          <p:cNvPr id="8" name="Connecteur droit 7">
            <a:extLst>
              <a:ext uri="{FF2B5EF4-FFF2-40B4-BE49-F238E27FC236}">
                <a16:creationId xmlns:a16="http://schemas.microsoft.com/office/drawing/2014/main" id="{D6DE0233-EC1A-46F2-9E79-5F84957BDE9D}"/>
              </a:ext>
            </a:extLst>
          </p:cNvPr>
          <p:cNvCxnSpPr>
            <a:cxnSpLocks/>
          </p:cNvCxnSpPr>
          <p:nvPr/>
        </p:nvCxnSpPr>
        <p:spPr>
          <a:xfrm>
            <a:off x="6241208" y="1300388"/>
            <a:ext cx="0" cy="42572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2A81041-2F62-4894-9E9A-510A493BE848}"/>
              </a:ext>
            </a:extLst>
          </p:cNvPr>
          <p:cNvSpPr/>
          <p:nvPr/>
        </p:nvSpPr>
        <p:spPr>
          <a:xfrm>
            <a:off x="7749073" y="6165241"/>
            <a:ext cx="4641688" cy="646331"/>
          </a:xfrm>
          <a:prstGeom prst="rect">
            <a:avLst/>
          </a:prstGeom>
        </p:spPr>
        <p:txBody>
          <a:bodyPr wrap="square">
            <a:spAutoFit/>
          </a:bodyPr>
          <a:lstStyle/>
          <a:p>
            <a:r>
              <a:rPr lang="fr-FR" dirty="0"/>
              <a:t>More HTTP Headers : Cache-Control, Content-Location, Date, </a:t>
            </a:r>
            <a:r>
              <a:rPr lang="fr-FR" dirty="0" err="1"/>
              <a:t>Etag</a:t>
            </a:r>
            <a:r>
              <a:rPr lang="fr-FR" dirty="0"/>
              <a:t>, Expires, </a:t>
            </a:r>
            <a:r>
              <a:rPr lang="fr-FR" dirty="0" err="1"/>
              <a:t>Vary</a:t>
            </a:r>
            <a:r>
              <a:rPr lang="fr-FR" dirty="0"/>
              <a:t>, etc.</a:t>
            </a:r>
          </a:p>
        </p:txBody>
      </p:sp>
      <p:sp>
        <p:nvSpPr>
          <p:cNvPr id="5" name="ZoneTexte 4">
            <a:extLst>
              <a:ext uri="{FF2B5EF4-FFF2-40B4-BE49-F238E27FC236}">
                <a16:creationId xmlns:a16="http://schemas.microsoft.com/office/drawing/2014/main" id="{3C4191CC-89DE-4BBB-A007-E260C1EDB24D}"/>
              </a:ext>
            </a:extLst>
          </p:cNvPr>
          <p:cNvSpPr txBox="1"/>
          <p:nvPr/>
        </p:nvSpPr>
        <p:spPr>
          <a:xfrm>
            <a:off x="1845074" y="4603904"/>
            <a:ext cx="2166683" cy="461665"/>
          </a:xfrm>
          <a:prstGeom prst="rect">
            <a:avLst/>
          </a:prstGeom>
          <a:noFill/>
        </p:spPr>
        <p:txBody>
          <a:bodyPr wrap="none" rtlCol="0">
            <a:spAutoFit/>
          </a:bodyPr>
          <a:lstStyle/>
          <a:p>
            <a:r>
              <a:rPr lang="fr-FR" sz="2400" dirty="0">
                <a:solidFill>
                  <a:schemeClr val="bg1">
                    <a:lumMod val="50000"/>
                  </a:schemeClr>
                </a:solidFill>
              </a:rPr>
              <a:t>Strong </a:t>
            </a:r>
            <a:r>
              <a:rPr lang="fr-FR" sz="2400" dirty="0" err="1">
                <a:solidFill>
                  <a:schemeClr val="bg1">
                    <a:lumMod val="50000"/>
                  </a:schemeClr>
                </a:solidFill>
              </a:rPr>
              <a:t>validator</a:t>
            </a:r>
            <a:endParaRPr lang="fr-FR" sz="2400" dirty="0">
              <a:solidFill>
                <a:schemeClr val="bg1">
                  <a:lumMod val="50000"/>
                </a:schemeClr>
              </a:solidFill>
            </a:endParaRPr>
          </a:p>
        </p:txBody>
      </p:sp>
      <p:sp>
        <p:nvSpPr>
          <p:cNvPr id="11" name="ZoneTexte 10">
            <a:extLst>
              <a:ext uri="{FF2B5EF4-FFF2-40B4-BE49-F238E27FC236}">
                <a16:creationId xmlns:a16="http://schemas.microsoft.com/office/drawing/2014/main" id="{0823C36E-F675-4996-A230-7A4203814846}"/>
              </a:ext>
            </a:extLst>
          </p:cNvPr>
          <p:cNvSpPr txBox="1"/>
          <p:nvPr/>
        </p:nvSpPr>
        <p:spPr>
          <a:xfrm>
            <a:off x="8134057" y="4603904"/>
            <a:ext cx="2056140" cy="461665"/>
          </a:xfrm>
          <a:prstGeom prst="rect">
            <a:avLst/>
          </a:prstGeom>
          <a:noFill/>
        </p:spPr>
        <p:txBody>
          <a:bodyPr wrap="none" rtlCol="0">
            <a:spAutoFit/>
          </a:bodyPr>
          <a:lstStyle/>
          <a:p>
            <a:r>
              <a:rPr lang="fr-FR" sz="2400" dirty="0">
                <a:solidFill>
                  <a:schemeClr val="bg1">
                    <a:lumMod val="50000"/>
                  </a:schemeClr>
                </a:solidFill>
              </a:rPr>
              <a:t>Weak </a:t>
            </a:r>
            <a:r>
              <a:rPr lang="fr-FR" sz="2400" dirty="0" err="1">
                <a:solidFill>
                  <a:schemeClr val="bg1">
                    <a:lumMod val="50000"/>
                  </a:schemeClr>
                </a:solidFill>
              </a:rPr>
              <a:t>validator</a:t>
            </a:r>
            <a:endParaRPr lang="fr-FR" sz="2400" dirty="0">
              <a:solidFill>
                <a:schemeClr val="bg1">
                  <a:lumMod val="50000"/>
                </a:schemeClr>
              </a:solidFill>
            </a:endParaRPr>
          </a:p>
        </p:txBody>
      </p:sp>
    </p:spTree>
    <p:extLst>
      <p:ext uri="{BB962C8B-B14F-4D97-AF65-F5344CB8AC3E}">
        <p14:creationId xmlns:p14="http://schemas.microsoft.com/office/powerpoint/2010/main" val="284556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sebastien-han.fr/images/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421" y="2650930"/>
            <a:ext cx="1696172" cy="11049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Client-Serveur: illustration</a:t>
            </a:r>
          </a:p>
        </p:txBody>
      </p:sp>
      <p:sp>
        <p:nvSpPr>
          <p:cNvPr id="7" name="Espace réservé du contenu 2"/>
          <p:cNvSpPr txBox="1">
            <a:spLocks/>
          </p:cNvSpPr>
          <p:nvPr/>
        </p:nvSpPr>
        <p:spPr>
          <a:xfrm>
            <a:off x="2205987" y="4279837"/>
            <a:ext cx="2810434" cy="19794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Client</a:t>
            </a:r>
          </a:p>
          <a:p>
            <a:pPr marL="0" indent="0">
              <a:buNone/>
            </a:pPr>
            <a:r>
              <a:rPr lang="fr-FR" b="1" dirty="0"/>
              <a:t>IP: 192.168.0.15</a:t>
            </a:r>
          </a:p>
          <a:p>
            <a:pPr marL="0" indent="0">
              <a:buNone/>
            </a:pPr>
            <a:r>
              <a:rPr lang="fr-FR" b="1" dirty="0"/>
              <a:t>Port: 80</a:t>
            </a:r>
          </a:p>
          <a:p>
            <a:pPr marL="0" indent="0">
              <a:buNone/>
            </a:pPr>
            <a:r>
              <a:rPr lang="fr-FR" b="1" dirty="0"/>
              <a:t>OS: Windows</a:t>
            </a:r>
            <a:endParaRPr lang="fr-FR" dirty="0"/>
          </a:p>
        </p:txBody>
      </p:sp>
      <p:pic>
        <p:nvPicPr>
          <p:cNvPr id="8" name="Picture 2" descr="Résultat de recherche d'images pour &quot;image ordinateu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370130"/>
            <a:ext cx="1666503" cy="1666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image serveur&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8049216" y="2171294"/>
            <a:ext cx="1380534" cy="207359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2"/>
          <p:cNvSpPr txBox="1">
            <a:spLocks/>
          </p:cNvSpPr>
          <p:nvPr/>
        </p:nvSpPr>
        <p:spPr>
          <a:xfrm>
            <a:off x="8049215" y="4270260"/>
            <a:ext cx="2852147" cy="225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Serveur</a:t>
            </a:r>
          </a:p>
          <a:p>
            <a:pPr marL="0" indent="0">
              <a:buNone/>
            </a:pPr>
            <a:r>
              <a:rPr lang="fr-FR" b="1" dirty="0"/>
              <a:t>IP: 192.168.0.16</a:t>
            </a:r>
          </a:p>
          <a:p>
            <a:pPr marL="0" indent="0">
              <a:buNone/>
            </a:pPr>
            <a:r>
              <a:rPr lang="fr-FR" b="1" dirty="0"/>
              <a:t>Port: 80</a:t>
            </a:r>
          </a:p>
          <a:p>
            <a:pPr marL="0" indent="0">
              <a:buNone/>
            </a:pPr>
            <a:r>
              <a:rPr lang="fr-FR" b="1" dirty="0"/>
              <a:t>OS: Linux</a:t>
            </a:r>
          </a:p>
        </p:txBody>
      </p:sp>
      <p:cxnSp>
        <p:nvCxnSpPr>
          <p:cNvPr id="11" name="Connecteur droit 10"/>
          <p:cNvCxnSpPr>
            <a:cxnSpLocks/>
          </p:cNvCxnSpPr>
          <p:nvPr/>
        </p:nvCxnSpPr>
        <p:spPr>
          <a:xfrm flipH="1" flipV="1">
            <a:off x="3938216" y="3185094"/>
            <a:ext cx="4111000" cy="4711"/>
          </a:xfrm>
          <a:prstGeom prst="line">
            <a:avLst/>
          </a:prstGeom>
          <a:ln w="25400">
            <a:headEnd type="triangle"/>
            <a:tailEnd type="oval"/>
          </a:ln>
        </p:spPr>
        <p:style>
          <a:lnRef idx="1">
            <a:schemeClr val="accent1"/>
          </a:lnRef>
          <a:fillRef idx="0">
            <a:schemeClr val="accent1"/>
          </a:fillRef>
          <a:effectRef idx="0">
            <a:schemeClr val="accent1"/>
          </a:effectRef>
          <a:fontRef idx="minor">
            <a:schemeClr val="tx1"/>
          </a:fontRef>
        </p:style>
      </p:cxnSp>
      <p:sp>
        <p:nvSpPr>
          <p:cNvPr id="16" name="Espace réservé du contenu 2"/>
          <p:cNvSpPr txBox="1">
            <a:spLocks/>
          </p:cNvSpPr>
          <p:nvPr/>
        </p:nvSpPr>
        <p:spPr>
          <a:xfrm>
            <a:off x="4588499" y="1648184"/>
            <a:ext cx="2810434" cy="10367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solidFill>
                  <a:schemeClr val="accent1">
                    <a:lumMod val="75000"/>
                  </a:schemeClr>
                </a:solidFill>
              </a:rPr>
              <a:t>Le client initialise la connexion à travers le réseau</a:t>
            </a:r>
            <a:endParaRPr lang="fr-FR" dirty="0">
              <a:solidFill>
                <a:schemeClr val="accent1">
                  <a:lumMod val="75000"/>
                </a:schemeClr>
              </a:solidFill>
            </a:endParaRPr>
          </a:p>
        </p:txBody>
      </p:sp>
    </p:spTree>
    <p:extLst>
      <p:ext uri="{BB962C8B-B14F-4D97-AF65-F5344CB8AC3E}">
        <p14:creationId xmlns:p14="http://schemas.microsoft.com/office/powerpoint/2010/main" val="2015189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536" y="-200029"/>
            <a:ext cx="10515600" cy="1325563"/>
          </a:xfrm>
        </p:spPr>
        <p:txBody>
          <a:bodyPr/>
          <a:lstStyle/>
          <a:p>
            <a:r>
              <a:rPr lang="fr-FR" dirty="0"/>
              <a:t>REST cache HTTP/1.1</a:t>
            </a:r>
          </a:p>
        </p:txBody>
      </p:sp>
      <p:graphicFrame>
        <p:nvGraphicFramePr>
          <p:cNvPr id="5" name="Espace réservé du contenu 4">
            <a:extLst>
              <a:ext uri="{FF2B5EF4-FFF2-40B4-BE49-F238E27FC236}">
                <a16:creationId xmlns:a16="http://schemas.microsoft.com/office/drawing/2014/main" id="{410CFCC9-A448-4895-9C53-8532836636CD}"/>
              </a:ext>
            </a:extLst>
          </p:cNvPr>
          <p:cNvGraphicFramePr>
            <a:graphicFrameLocks noGrp="1"/>
          </p:cNvGraphicFramePr>
          <p:nvPr>
            <p:ph idx="1"/>
            <p:extLst>
              <p:ext uri="{D42A27DB-BD31-4B8C-83A1-F6EECF244321}">
                <p14:modId xmlns:p14="http://schemas.microsoft.com/office/powerpoint/2010/main" val="1047860225"/>
              </p:ext>
            </p:extLst>
          </p:nvPr>
        </p:nvGraphicFramePr>
        <p:xfrm>
          <a:off x="317770" y="1049020"/>
          <a:ext cx="11556460" cy="5455920"/>
        </p:xfrm>
        <a:graphic>
          <a:graphicData uri="http://schemas.openxmlformats.org/drawingml/2006/table">
            <a:tbl>
              <a:tblPr firstRow="1" bandRow="1">
                <a:tableStyleId>{5C22544A-7EE6-4342-B048-85BDC9FD1C3A}</a:tableStyleId>
              </a:tblPr>
              <a:tblGrid>
                <a:gridCol w="3242029">
                  <a:extLst>
                    <a:ext uri="{9D8B030D-6E8A-4147-A177-3AD203B41FA5}">
                      <a16:colId xmlns:a16="http://schemas.microsoft.com/office/drawing/2014/main" val="2720861442"/>
                    </a:ext>
                  </a:extLst>
                </a:gridCol>
                <a:gridCol w="8314431">
                  <a:extLst>
                    <a:ext uri="{9D8B030D-6E8A-4147-A177-3AD203B41FA5}">
                      <a16:colId xmlns:a16="http://schemas.microsoft.com/office/drawing/2014/main" val="131617261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dirty="0">
                          <a:solidFill>
                            <a:srgbClr val="FFFFFF"/>
                          </a:solidFill>
                          <a:effectLst/>
                          <a:latin typeface="Roboto"/>
                        </a:rPr>
                        <a:t>Cache-Control</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dirty="0">
                          <a:solidFill>
                            <a:srgbClr val="FFFFFF"/>
                          </a:solidFill>
                          <a:effectLst/>
                          <a:latin typeface="Roboto"/>
                        </a:rPr>
                        <a:t>Explication</a:t>
                      </a:r>
                    </a:p>
                  </a:txBody>
                  <a:tcPr/>
                </a:tc>
                <a:extLst>
                  <a:ext uri="{0D108BD9-81ED-4DB2-BD59-A6C34878D82A}">
                    <a16:rowId xmlns:a16="http://schemas.microsoft.com/office/drawing/2014/main" val="3976816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max-</a:t>
                      </a:r>
                      <a:r>
                        <a:rPr lang="fr-FR" sz="2000" dirty="0" err="1">
                          <a:solidFill>
                            <a:srgbClr val="212121"/>
                          </a:solidFill>
                          <a:effectLst/>
                        </a:rPr>
                        <a:t>age</a:t>
                      </a:r>
                      <a:r>
                        <a:rPr lang="fr-FR" sz="2000" dirty="0">
                          <a:solidFill>
                            <a:srgbClr val="212121"/>
                          </a:solidFill>
                          <a:effectLst/>
                        </a:rPr>
                        <a:t>=86400</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peut être mise en cache par le navigateur et tout cache intermédiaire (elle est donc « </a:t>
                      </a:r>
                      <a:r>
                        <a:rPr lang="fr-FR" sz="2000" b="1" dirty="0">
                          <a:solidFill>
                            <a:srgbClr val="212121"/>
                          </a:solidFill>
                          <a:effectLst/>
                        </a:rPr>
                        <a:t>publique</a:t>
                      </a:r>
                      <a:r>
                        <a:rPr lang="fr-FR" sz="2000" dirty="0">
                          <a:solidFill>
                            <a:srgbClr val="212121"/>
                          </a:solidFill>
                          <a:effectLst/>
                        </a:rPr>
                        <a:t> ») pendant un maximum de 1 jour (60 secondes x 60 minutes x 24 heures)</a:t>
                      </a:r>
                    </a:p>
                  </a:txBody>
                  <a:tcPr/>
                </a:tc>
                <a:extLst>
                  <a:ext uri="{0D108BD9-81ED-4DB2-BD59-A6C34878D82A}">
                    <a16:rowId xmlns:a16="http://schemas.microsoft.com/office/drawing/2014/main" val="1608994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err="1">
                          <a:solidFill>
                            <a:srgbClr val="212121"/>
                          </a:solidFill>
                          <a:effectLst/>
                        </a:rPr>
                        <a:t>private</a:t>
                      </a:r>
                      <a:r>
                        <a:rPr lang="fr-FR" sz="2000" dirty="0">
                          <a:solidFill>
                            <a:srgbClr val="212121"/>
                          </a:solidFill>
                          <a:effectLst/>
                        </a:rPr>
                        <a:t>, max-</a:t>
                      </a:r>
                      <a:r>
                        <a:rPr lang="fr-FR" sz="2000" dirty="0" err="1">
                          <a:solidFill>
                            <a:srgbClr val="212121"/>
                          </a:solidFill>
                          <a:effectLst/>
                        </a:rPr>
                        <a:t>age</a:t>
                      </a:r>
                      <a:r>
                        <a:rPr lang="fr-FR" sz="2000" dirty="0">
                          <a:solidFill>
                            <a:srgbClr val="212121"/>
                          </a:solidFill>
                          <a:effectLst/>
                        </a:rPr>
                        <a:t>=600</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ne peut être mise en cache que par le navigateur du client pendant un maximum de 10 minutes (60 secondes x 10 minutes)</a:t>
                      </a:r>
                    </a:p>
                  </a:txBody>
                  <a:tcPr/>
                </a:tc>
                <a:extLst>
                  <a:ext uri="{0D108BD9-81ED-4DB2-BD59-A6C34878D82A}">
                    <a16:rowId xmlns:a16="http://schemas.microsoft.com/office/drawing/2014/main" val="1586615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public, max-</a:t>
                      </a:r>
                      <a:r>
                        <a:rPr lang="fr-FR" sz="2000" dirty="0" err="1">
                          <a:solidFill>
                            <a:srgbClr val="212121"/>
                          </a:solidFill>
                          <a:effectLst/>
                        </a:rPr>
                        <a:t>age</a:t>
                      </a:r>
                      <a:r>
                        <a:rPr lang="fr-FR" sz="2000" dirty="0">
                          <a:solidFill>
                            <a:srgbClr val="212121"/>
                          </a:solidFill>
                          <a:effectLst/>
                        </a:rPr>
                        <a:t>=600</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ne peut être mise en cache par le navigateur du client et les « </a:t>
                      </a:r>
                      <a:r>
                        <a:rPr lang="fr-FR" sz="2000" dirty="0" err="1">
                          <a:solidFill>
                            <a:srgbClr val="212121"/>
                          </a:solidFill>
                          <a:effectLst/>
                        </a:rPr>
                        <a:t>proxies</a:t>
                      </a:r>
                      <a:r>
                        <a:rPr lang="fr-FR" sz="2000" dirty="0">
                          <a:solidFill>
                            <a:srgbClr val="212121"/>
                          </a:solidFill>
                          <a:effectLst/>
                        </a:rPr>
                        <a:t> » du réseau pendant un maximum de 10 minutes (60 secondes x 10 minutes)</a:t>
                      </a:r>
                    </a:p>
                  </a:txBody>
                  <a:tcPr/>
                </a:tc>
                <a:extLst>
                  <a:ext uri="{0D108BD9-81ED-4DB2-BD59-A6C34878D82A}">
                    <a16:rowId xmlns:a16="http://schemas.microsoft.com/office/drawing/2014/main" val="1327751166"/>
                  </a:ext>
                </a:extLst>
              </a:tr>
              <a:tr h="170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no-store</a:t>
                      </a:r>
                    </a:p>
                    <a:p>
                      <a:endParaRPr lang="fr-FR"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212121"/>
                          </a:solidFill>
                          <a:effectLst/>
                        </a:rPr>
                        <a:t>La réponse n'est pas autorisée à être mise en cache et doit être récupérée en intégralité à chaque requête.</a:t>
                      </a:r>
                    </a:p>
                  </a:txBody>
                  <a:tcPr/>
                </a:tc>
                <a:extLst>
                  <a:ext uri="{0D108BD9-81ED-4DB2-BD59-A6C34878D82A}">
                    <a16:rowId xmlns:a16="http://schemas.microsoft.com/office/drawing/2014/main" val="2649145876"/>
                  </a:ext>
                </a:extLst>
              </a:tr>
              <a:tr h="370840">
                <a:tc>
                  <a:txBody>
                    <a:bodyPr/>
                    <a:lstStyle/>
                    <a:p>
                      <a:r>
                        <a:rPr lang="fr-FR" sz="2000" dirty="0"/>
                        <a:t>no-cache</a:t>
                      </a:r>
                    </a:p>
                  </a:txBody>
                  <a:tcPr/>
                </a:tc>
                <a:tc>
                  <a:txBody>
                    <a:bodyPr/>
                    <a:lstStyle/>
                    <a:p>
                      <a:r>
                        <a:rPr lang="fr-FR" sz="2000" b="0" i="0" kern="1200" dirty="0">
                          <a:solidFill>
                            <a:schemeClr val="dk1"/>
                          </a:solidFill>
                          <a:effectLst/>
                          <a:latin typeface="+mn-lt"/>
                          <a:ea typeface="+mn-ea"/>
                          <a:cs typeface="+mn-cs"/>
                        </a:rPr>
                        <a:t>Cela vous permet de spécifier que la requête suivante pour le même contenu devra obligatoirement être validée par le serveur. Ceci rend l'entrée dans le cache directement périmée</a:t>
                      </a:r>
                      <a:endParaRPr lang="fr-FR" sz="2000" dirty="0"/>
                    </a:p>
                  </a:txBody>
                  <a:tcPr/>
                </a:tc>
                <a:extLst>
                  <a:ext uri="{0D108BD9-81ED-4DB2-BD59-A6C34878D82A}">
                    <a16:rowId xmlns:a16="http://schemas.microsoft.com/office/drawing/2014/main" val="3637776516"/>
                  </a:ext>
                </a:extLst>
              </a:tr>
              <a:tr h="370840">
                <a:tc>
                  <a:txBody>
                    <a:bodyPr/>
                    <a:lstStyle/>
                    <a:p>
                      <a:r>
                        <a:rPr lang="fr-FR" sz="2000"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hlinkClick r:id="rId2"/>
                        </a:rPr>
                        <a:t>https://fr.wikipedia.org/wiki/Cache-Control</a:t>
                      </a:r>
                      <a:endParaRPr lang="fr-FR" sz="2000" dirty="0"/>
                    </a:p>
                  </a:txBody>
                  <a:tcPr/>
                </a:tc>
                <a:extLst>
                  <a:ext uri="{0D108BD9-81ED-4DB2-BD59-A6C34878D82A}">
                    <a16:rowId xmlns:a16="http://schemas.microsoft.com/office/drawing/2014/main" val="3853313438"/>
                  </a:ext>
                </a:extLst>
              </a:tr>
            </a:tbl>
          </a:graphicData>
        </a:graphic>
      </p:graphicFrame>
    </p:spTree>
    <p:extLst>
      <p:ext uri="{BB962C8B-B14F-4D97-AF65-F5344CB8AC3E}">
        <p14:creationId xmlns:p14="http://schemas.microsoft.com/office/powerpoint/2010/main" val="212109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702" y="-114119"/>
            <a:ext cx="10515600" cy="1325563"/>
          </a:xfrm>
        </p:spPr>
        <p:txBody>
          <a:bodyPr/>
          <a:lstStyle/>
          <a:p>
            <a:r>
              <a:rPr lang="fr-FR" dirty="0"/>
              <a:t>REST cache HTTP/1.1</a:t>
            </a:r>
          </a:p>
        </p:txBody>
      </p:sp>
      <p:pic>
        <p:nvPicPr>
          <p:cNvPr id="3074" name="Picture 2" descr="Arborescence de décision du ca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609765"/>
            <a:ext cx="6119814" cy="61712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7702" y="5267326"/>
            <a:ext cx="3142014" cy="707886"/>
          </a:xfrm>
          <a:prstGeom prst="rect">
            <a:avLst/>
          </a:prstGeom>
        </p:spPr>
        <p:txBody>
          <a:bodyPr wrap="none">
            <a:spAutoFit/>
          </a:bodyPr>
          <a:lstStyle/>
          <a:p>
            <a:r>
              <a:rPr lang="fr-FR" sz="4000" dirty="0"/>
              <a:t>Cache-Control</a:t>
            </a:r>
            <a:endParaRPr lang="fr-FR" sz="3200" dirty="0"/>
          </a:p>
        </p:txBody>
      </p:sp>
      <p:sp>
        <p:nvSpPr>
          <p:cNvPr id="3" name="Rectangle 2">
            <a:extLst>
              <a:ext uri="{FF2B5EF4-FFF2-40B4-BE49-F238E27FC236}">
                <a16:creationId xmlns:a16="http://schemas.microsoft.com/office/drawing/2014/main" id="{9F481CAF-AFA4-46D5-AA77-0B2DB1C088EA}"/>
              </a:ext>
            </a:extLst>
          </p:cNvPr>
          <p:cNvSpPr/>
          <p:nvPr/>
        </p:nvSpPr>
        <p:spPr>
          <a:xfrm>
            <a:off x="8571346" y="5559714"/>
            <a:ext cx="3506788" cy="1477328"/>
          </a:xfrm>
          <a:prstGeom prst="rect">
            <a:avLst/>
          </a:prstGeom>
        </p:spPr>
        <p:txBody>
          <a:bodyPr wrap="square">
            <a:spAutoFit/>
          </a:bodyPr>
          <a:lstStyle/>
          <a:p>
            <a:r>
              <a:rPr lang="fr-FR" dirty="0">
                <a:hlinkClick r:id="rId3"/>
              </a:rPr>
              <a:t>https://developers.google.com/web/fundamentals/performance/optimizing-content-efficiency/http-caching?hl=fr</a:t>
            </a:r>
            <a:endParaRPr lang="fr-FR" dirty="0"/>
          </a:p>
          <a:p>
            <a:endParaRPr lang="fr-FR" dirty="0"/>
          </a:p>
        </p:txBody>
      </p:sp>
      <p:sp>
        <p:nvSpPr>
          <p:cNvPr id="4" name="Rectangle 3">
            <a:extLst>
              <a:ext uri="{FF2B5EF4-FFF2-40B4-BE49-F238E27FC236}">
                <a16:creationId xmlns:a16="http://schemas.microsoft.com/office/drawing/2014/main" id="{750E216E-8BF4-4F43-A6F4-D0352030F703}"/>
              </a:ext>
            </a:extLst>
          </p:cNvPr>
          <p:cNvSpPr/>
          <p:nvPr/>
        </p:nvSpPr>
        <p:spPr>
          <a:xfrm>
            <a:off x="211242" y="6068613"/>
            <a:ext cx="4222213" cy="307777"/>
          </a:xfrm>
          <a:prstGeom prst="rect">
            <a:avLst/>
          </a:prstGeom>
        </p:spPr>
        <p:txBody>
          <a:bodyPr wrap="square">
            <a:spAutoFit/>
          </a:bodyPr>
          <a:lstStyle/>
          <a:p>
            <a:r>
              <a:rPr lang="fr-FR" sz="1400" i="1" dirty="0">
                <a:solidFill>
                  <a:schemeClr val="accent1">
                    <a:lumMod val="75000"/>
                  </a:schemeClr>
                </a:solidFill>
              </a:rPr>
              <a:t>Example: </a:t>
            </a:r>
            <a:r>
              <a:rPr lang="fr-FR" sz="1400" i="1" dirty="0" err="1">
                <a:solidFill>
                  <a:schemeClr val="accent1">
                    <a:lumMod val="75000"/>
                  </a:schemeClr>
                </a:solidFill>
              </a:rPr>
              <a:t>Cache-Control:private,max-age</a:t>
            </a:r>
            <a:r>
              <a:rPr lang="fr-FR" sz="1400" i="1" dirty="0">
                <a:solidFill>
                  <a:schemeClr val="accent1">
                    <a:lumMod val="75000"/>
                  </a:schemeClr>
                </a:solidFill>
              </a:rPr>
              <a:t>=100 </a:t>
            </a:r>
            <a:endParaRPr lang="fr-FR" sz="1400" dirty="0"/>
          </a:p>
        </p:txBody>
      </p:sp>
    </p:spTree>
    <p:extLst>
      <p:ext uri="{BB962C8B-B14F-4D97-AF65-F5344CB8AC3E}">
        <p14:creationId xmlns:p14="http://schemas.microsoft.com/office/powerpoint/2010/main" val="2319944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540D24-4253-4F01-9F3D-B44686FEE4D5}"/>
              </a:ext>
            </a:extLst>
          </p:cNvPr>
          <p:cNvSpPr>
            <a:spLocks noGrp="1"/>
          </p:cNvSpPr>
          <p:nvPr>
            <p:ph type="title"/>
          </p:nvPr>
        </p:nvSpPr>
        <p:spPr/>
        <p:txBody>
          <a:bodyPr/>
          <a:lstStyle/>
          <a:p>
            <a:r>
              <a:rPr lang="fr-FR" dirty="0"/>
              <a:t>REST cache HTTP/1.1 : Assets </a:t>
            </a:r>
            <a:r>
              <a:rPr lang="fr-FR" dirty="0" err="1"/>
              <a:t>static</a:t>
            </a:r>
            <a:endParaRPr lang="fr-FR" dirty="0"/>
          </a:p>
        </p:txBody>
      </p:sp>
      <p:sp>
        <p:nvSpPr>
          <p:cNvPr id="3" name="Espace réservé du contenu 2">
            <a:extLst>
              <a:ext uri="{FF2B5EF4-FFF2-40B4-BE49-F238E27FC236}">
                <a16:creationId xmlns:a16="http://schemas.microsoft.com/office/drawing/2014/main" id="{E9DD6C2B-FAC9-4F24-8E5F-6B1CF2A46B18}"/>
              </a:ext>
            </a:extLst>
          </p:cNvPr>
          <p:cNvSpPr>
            <a:spLocks noGrp="1"/>
          </p:cNvSpPr>
          <p:nvPr>
            <p:ph idx="1"/>
          </p:nvPr>
        </p:nvSpPr>
        <p:spPr/>
        <p:txBody>
          <a:bodyPr/>
          <a:lstStyle/>
          <a:p>
            <a:pPr marL="0" indent="0">
              <a:buNone/>
            </a:pPr>
            <a:r>
              <a:rPr lang="en-US" dirty="0">
                <a:solidFill>
                  <a:srgbClr val="0070C0"/>
                </a:solidFill>
              </a:rPr>
              <a:t>Version 1.0.0</a:t>
            </a:r>
          </a:p>
          <a:p>
            <a:pPr marL="0" indent="0">
              <a:buNone/>
            </a:pPr>
            <a:r>
              <a:rPr lang="en-US" dirty="0"/>
              <a:t>&lt;link </a:t>
            </a:r>
            <a:r>
              <a:rPr lang="en-US" dirty="0" err="1"/>
              <a:t>href</a:t>
            </a:r>
            <a:r>
              <a:rPr lang="en-US" dirty="0"/>
              <a:t>="./static/</a:t>
            </a:r>
            <a:r>
              <a:rPr lang="en-US" dirty="0" err="1"/>
              <a:t>css</a:t>
            </a:r>
            <a:r>
              <a:rPr lang="en-US" dirty="0"/>
              <a:t>/</a:t>
            </a:r>
            <a:r>
              <a:rPr lang="en-US" dirty="0">
                <a:solidFill>
                  <a:srgbClr val="0070C0"/>
                </a:solidFill>
              </a:rPr>
              <a:t>1.251f08ce</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p>
          <a:p>
            <a:pPr marL="0" indent="0">
              <a:buNone/>
            </a:pPr>
            <a:endParaRPr lang="fr-FR" i="1" dirty="0">
              <a:solidFill>
                <a:schemeClr val="accent1">
                  <a:lumMod val="75000"/>
                </a:schemeClr>
              </a:solidFill>
            </a:endParaRPr>
          </a:p>
          <a:p>
            <a:pPr marL="0" indent="0">
              <a:buNone/>
            </a:pPr>
            <a:endParaRPr lang="fr-FR" i="1" dirty="0">
              <a:solidFill>
                <a:schemeClr val="accent1">
                  <a:lumMod val="75000"/>
                </a:schemeClr>
              </a:solidFill>
            </a:endParaRPr>
          </a:p>
          <a:p>
            <a:pPr marL="0" indent="0">
              <a:buNone/>
            </a:pPr>
            <a:r>
              <a:rPr lang="en-US" dirty="0">
                <a:solidFill>
                  <a:srgbClr val="00B050"/>
                </a:solidFill>
              </a:rPr>
              <a:t>Version 2.0.0</a:t>
            </a:r>
            <a:endParaRPr lang="fr-FR" i="1" dirty="0">
              <a:solidFill>
                <a:srgbClr val="00B050"/>
              </a:solidFill>
            </a:endParaRPr>
          </a:p>
          <a:p>
            <a:pPr marL="0" indent="0">
              <a:buNone/>
            </a:pPr>
            <a:r>
              <a:rPr lang="en-US" dirty="0"/>
              <a:t>&lt;link </a:t>
            </a:r>
            <a:r>
              <a:rPr lang="en-US" dirty="0" err="1"/>
              <a:t>href</a:t>
            </a:r>
            <a:r>
              <a:rPr lang="en-US" dirty="0"/>
              <a:t>="./static/</a:t>
            </a:r>
            <a:r>
              <a:rPr lang="en-US" dirty="0" err="1"/>
              <a:t>css</a:t>
            </a:r>
            <a:r>
              <a:rPr lang="en-US" dirty="0"/>
              <a:t>/</a:t>
            </a:r>
            <a:r>
              <a:rPr lang="en-US" dirty="0">
                <a:solidFill>
                  <a:srgbClr val="00B050"/>
                </a:solidFill>
              </a:rPr>
              <a:t>1.c9f85026</a:t>
            </a:r>
            <a:r>
              <a:rPr lang="en-US" dirty="0"/>
              <a:t>.chunk.css" </a:t>
            </a:r>
            <a:r>
              <a:rPr lang="en-US" dirty="0" err="1"/>
              <a:t>rel</a:t>
            </a:r>
            <a:r>
              <a:rPr lang="en-US" dirty="0"/>
              <a:t>="stylesheet"&gt;</a:t>
            </a:r>
          </a:p>
          <a:p>
            <a:pPr marL="0" indent="0">
              <a:buNone/>
            </a:pPr>
            <a:r>
              <a:rPr lang="fr-FR" i="1" dirty="0" err="1">
                <a:solidFill>
                  <a:schemeClr val="accent1">
                    <a:lumMod val="75000"/>
                  </a:schemeClr>
                </a:solidFill>
              </a:rPr>
              <a:t>Cache-Control:max-age</a:t>
            </a:r>
            <a:r>
              <a:rPr lang="fr-FR" i="1" dirty="0">
                <a:solidFill>
                  <a:schemeClr val="accent1">
                    <a:lumMod val="75000"/>
                  </a:schemeClr>
                </a:solidFill>
              </a:rPr>
              <a:t>=31536000</a:t>
            </a:r>
            <a:endParaRPr lang="fr-FR" dirty="0"/>
          </a:p>
          <a:p>
            <a:pPr marL="0" indent="0">
              <a:buNone/>
            </a:pPr>
            <a:endParaRPr lang="fr-FR" dirty="0"/>
          </a:p>
        </p:txBody>
      </p:sp>
    </p:spTree>
    <p:extLst>
      <p:ext uri="{BB962C8B-B14F-4D97-AF65-F5344CB8AC3E}">
        <p14:creationId xmlns:p14="http://schemas.microsoft.com/office/powerpoint/2010/main" val="9158118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rmAutofit/>
          </a:bodyPr>
          <a:lstStyle/>
          <a:p>
            <a:pPr algn="ctr"/>
            <a:r>
              <a:rPr lang="fr-FR" sz="7200" dirty="0"/>
              <a:t>RESTful</a:t>
            </a:r>
          </a:p>
        </p:txBody>
      </p:sp>
      <p:pic>
        <p:nvPicPr>
          <p:cNvPr id="1026" name="Picture 2" descr="Image associÃ©e">
            <a:extLst>
              <a:ext uri="{FF2B5EF4-FFF2-40B4-BE49-F238E27FC236}">
                <a16:creationId xmlns:a16="http://schemas.microsoft.com/office/drawing/2014/main" id="{27A40D09-42E2-495C-B75A-B78BB8F6A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439" y="2050942"/>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BCC268-8462-4382-81C0-E2266C572B55}"/>
              </a:ext>
            </a:extLst>
          </p:cNvPr>
          <p:cNvSpPr/>
          <p:nvPr/>
        </p:nvSpPr>
        <p:spPr>
          <a:xfrm>
            <a:off x="8802889" y="6067426"/>
            <a:ext cx="2984300" cy="923330"/>
          </a:xfrm>
          <a:prstGeom prst="rect">
            <a:avLst/>
          </a:prstGeom>
        </p:spPr>
        <p:txBody>
          <a:bodyPr wrap="square">
            <a:spAutoFit/>
          </a:bodyPr>
          <a:lstStyle/>
          <a:p>
            <a:r>
              <a:rPr lang="fr-FR" dirty="0">
                <a:hlinkClick r:id="rId3"/>
              </a:rPr>
              <a:t>https://www.maranatha.store/fr/negozio/calice-medievale</a:t>
            </a:r>
            <a:endParaRPr lang="fr-FR" dirty="0"/>
          </a:p>
          <a:p>
            <a:endParaRPr lang="fr-FR" dirty="0"/>
          </a:p>
        </p:txBody>
      </p:sp>
    </p:spTree>
    <p:extLst>
      <p:ext uri="{BB962C8B-B14F-4D97-AF65-F5344CB8AC3E}">
        <p14:creationId xmlns:p14="http://schemas.microsoft.com/office/powerpoint/2010/main" val="6686479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22DF5-42D1-4F1C-84A7-478B27D121AE}"/>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B63C34D1-1168-41D9-AAAC-740E60631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39"/>
            <a:ext cx="12192000" cy="6869239"/>
          </a:xfrm>
        </p:spPr>
      </p:pic>
    </p:spTree>
    <p:extLst>
      <p:ext uri="{BB962C8B-B14F-4D97-AF65-F5344CB8AC3E}">
        <p14:creationId xmlns:p14="http://schemas.microsoft.com/office/powerpoint/2010/main" val="2838999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modèle de maturité de Leonard Richardson</a:t>
            </a:r>
          </a:p>
        </p:txBody>
      </p:sp>
      <p:pic>
        <p:nvPicPr>
          <p:cNvPr id="2051" name="Picture 3" descr="http://zestedesavoir.com/media/galleries/713/c34c43b3-955d-467f-ad3e-9f23ca42ee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3" y="1590889"/>
            <a:ext cx="7424340" cy="4390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CF4B1C-B76C-41F4-871C-BB975559C416}"/>
              </a:ext>
            </a:extLst>
          </p:cNvPr>
          <p:cNvSpPr/>
          <p:nvPr/>
        </p:nvSpPr>
        <p:spPr>
          <a:xfrm>
            <a:off x="110246" y="6389537"/>
            <a:ext cx="8177720" cy="646331"/>
          </a:xfrm>
          <a:prstGeom prst="rect">
            <a:avLst/>
          </a:prstGeom>
        </p:spPr>
        <p:txBody>
          <a:bodyPr wrap="square">
            <a:spAutoFit/>
          </a:bodyPr>
          <a:lstStyle/>
          <a:p>
            <a:r>
              <a:rPr lang="fr-FR" dirty="0">
                <a:hlinkClick r:id="rId3"/>
              </a:rPr>
              <a:t>https://martinfowler.com/articles/richardsonMaturityModel.html</a:t>
            </a:r>
            <a:endParaRPr lang="fr-FR" dirty="0"/>
          </a:p>
          <a:p>
            <a:endParaRPr lang="fr-FR" dirty="0"/>
          </a:p>
        </p:txBody>
      </p:sp>
    </p:spTree>
    <p:extLst>
      <p:ext uri="{BB962C8B-B14F-4D97-AF65-F5344CB8AC3E}">
        <p14:creationId xmlns:p14="http://schemas.microsoft.com/office/powerpoint/2010/main" val="37665214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423862" y="1468619"/>
            <a:ext cx="11520488" cy="5017905"/>
          </a:xfrm>
        </p:spPr>
        <p:txBody>
          <a:bodyPr>
            <a:normAutofit/>
          </a:bodyPr>
          <a:lstStyle/>
          <a:p>
            <a:r>
              <a:rPr lang="fr-FR" dirty="0"/>
              <a:t>HATEOAS, pour </a:t>
            </a:r>
            <a:r>
              <a:rPr lang="fr-FR" dirty="0" err="1">
                <a:solidFill>
                  <a:srgbClr val="0070C0"/>
                </a:solidFill>
              </a:rPr>
              <a:t>Hypermedia</a:t>
            </a:r>
            <a:r>
              <a:rPr lang="fr-FR" dirty="0">
                <a:solidFill>
                  <a:srgbClr val="0070C0"/>
                </a:solidFill>
              </a:rPr>
              <a:t> As The Engine Of Application State</a:t>
            </a:r>
            <a:r>
              <a:rPr lang="fr-FR" dirty="0"/>
              <a:t>, est la contrainte (4.4) qui est la plus présente sur le web mais malheureusement pas souvent dans les APIs. </a:t>
            </a:r>
          </a:p>
          <a:p>
            <a:r>
              <a:rPr lang="fr-FR" dirty="0"/>
              <a:t>Pour prendre un exemple, lorsque vous désirez accéder à une page </a:t>
            </a:r>
            <a:r>
              <a:rPr lang="fr-FR" dirty="0">
                <a:hlinkClick r:id="rId2"/>
              </a:rPr>
              <a:t>http://www.ig2i.fr</a:t>
            </a:r>
            <a:r>
              <a:rPr lang="fr-FR" dirty="0"/>
              <a:t>, vous passez au moins par la page d'accueil qui vous indique où vous rendre pour la page désirée. C'est ce à quoi servent les contrôles hypermédia dans une API, à permettre la navigation entre les différentes ressources.</a:t>
            </a:r>
          </a:p>
          <a:p>
            <a:r>
              <a:rPr lang="fr-FR" dirty="0"/>
              <a:t>En rajoutant ces liens, si vous avez un client assez intelligent, il saura s'adapter aux changements de l'API, ce qui en fait un atout car les APIs doivent évoluer (les ressources peuvent changer de nom et les actions sont amenées à évoluer).</a:t>
            </a:r>
          </a:p>
          <a:p>
            <a:endParaRPr lang="fr-FR" dirty="0"/>
          </a:p>
        </p:txBody>
      </p:sp>
      <p:sp>
        <p:nvSpPr>
          <p:cNvPr id="4" name="Espace réservé du numéro de diapositive 3"/>
          <p:cNvSpPr>
            <a:spLocks noGrp="1"/>
          </p:cNvSpPr>
          <p:nvPr>
            <p:ph type="sldNum" sz="quarter" idx="4294967295"/>
          </p:nvPr>
        </p:nvSpPr>
        <p:spPr>
          <a:xfrm>
            <a:off x="8610600" y="6356350"/>
            <a:ext cx="2743200" cy="365125"/>
          </a:xfrm>
          <a:prstGeom prst="rect">
            <a:avLst/>
          </a:prstGeom>
        </p:spPr>
        <p:txBody>
          <a:bodyPr/>
          <a:lstStyle/>
          <a:p>
            <a:fld id="{B79E4878-4BCB-449E-94CF-AE2A0F6BB533}" type="slidenum">
              <a:rPr lang="fr-FR" smtClean="0"/>
              <a:t>86</a:t>
            </a:fld>
            <a:endParaRPr lang="fr-FR"/>
          </a:p>
        </p:txBody>
      </p:sp>
    </p:spTree>
    <p:extLst>
      <p:ext uri="{BB962C8B-B14F-4D97-AF65-F5344CB8AC3E}">
        <p14:creationId xmlns:p14="http://schemas.microsoft.com/office/powerpoint/2010/main" val="7070377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1554" y="-219598"/>
            <a:ext cx="10515600" cy="1325563"/>
          </a:xfrm>
        </p:spPr>
        <p:txBody>
          <a:bodyPr/>
          <a:lstStyle/>
          <a:p>
            <a:r>
              <a:rPr lang="fr-FR" dirty="0"/>
              <a:t>Niveau 3 : Les liens hypermédia (HATEOAS)</a:t>
            </a:r>
          </a:p>
        </p:txBody>
      </p:sp>
      <p:sp>
        <p:nvSpPr>
          <p:cNvPr id="3" name="Espace réservé du contenu 2"/>
          <p:cNvSpPr>
            <a:spLocks noGrp="1"/>
          </p:cNvSpPr>
          <p:nvPr>
            <p:ph idx="1"/>
          </p:nvPr>
        </p:nvSpPr>
        <p:spPr>
          <a:xfrm>
            <a:off x="339213" y="789610"/>
            <a:ext cx="11513574" cy="632709"/>
          </a:xfrm>
        </p:spPr>
        <p:txBody>
          <a:bodyPr>
            <a:normAutofit/>
          </a:bodyPr>
          <a:lstStyle/>
          <a:p>
            <a:pPr marL="0" indent="0">
              <a:buNone/>
            </a:pPr>
            <a:r>
              <a:rPr lang="fr-FR" sz="3600" dirty="0"/>
              <a:t>Il existe actuellement plusieurs formats standardisés ou non :</a:t>
            </a:r>
          </a:p>
          <a:p>
            <a:endParaRPr lang="fr-FR" sz="3600" dirty="0"/>
          </a:p>
        </p:txBody>
      </p:sp>
      <p:sp>
        <p:nvSpPr>
          <p:cNvPr id="5" name="Rectangle 4">
            <a:extLst>
              <a:ext uri="{FF2B5EF4-FFF2-40B4-BE49-F238E27FC236}">
                <a16:creationId xmlns:a16="http://schemas.microsoft.com/office/drawing/2014/main" id="{FF6C3F79-729F-4525-B15A-F072AD2483F0}"/>
              </a:ext>
            </a:extLst>
          </p:cNvPr>
          <p:cNvSpPr/>
          <p:nvPr/>
        </p:nvSpPr>
        <p:spPr>
          <a:xfrm>
            <a:off x="108155" y="6488668"/>
            <a:ext cx="7561007" cy="369332"/>
          </a:xfrm>
          <a:prstGeom prst="rect">
            <a:avLst/>
          </a:prstGeom>
        </p:spPr>
        <p:txBody>
          <a:bodyPr wrap="square">
            <a:spAutoFit/>
          </a:bodyPr>
          <a:lstStyle/>
          <a:p>
            <a:r>
              <a:rPr lang="fr-FR" dirty="0">
                <a:hlinkClick r:id="rId2"/>
              </a:rPr>
              <a:t>https://sookocheff.com/post/api/on-choosing-a-hypermedia-format/</a:t>
            </a:r>
            <a:endParaRPr lang="fr-FR" dirty="0"/>
          </a:p>
        </p:txBody>
      </p:sp>
      <p:graphicFrame>
        <p:nvGraphicFramePr>
          <p:cNvPr id="4" name="Tableau 3">
            <a:extLst>
              <a:ext uri="{FF2B5EF4-FFF2-40B4-BE49-F238E27FC236}">
                <a16:creationId xmlns:a16="http://schemas.microsoft.com/office/drawing/2014/main" id="{212B5019-1F80-4281-BB79-DBF871A22085}"/>
              </a:ext>
            </a:extLst>
          </p:cNvPr>
          <p:cNvGraphicFramePr>
            <a:graphicFrameLocks noGrp="1"/>
          </p:cNvGraphicFramePr>
          <p:nvPr>
            <p:extLst>
              <p:ext uri="{D42A27DB-BD31-4B8C-83A1-F6EECF244321}">
                <p14:modId xmlns:p14="http://schemas.microsoft.com/office/powerpoint/2010/main" val="3709783619"/>
              </p:ext>
            </p:extLst>
          </p:nvPr>
        </p:nvGraphicFramePr>
        <p:xfrm>
          <a:off x="339213" y="1497725"/>
          <a:ext cx="11513574" cy="3862549"/>
        </p:xfrm>
        <a:graphic>
          <a:graphicData uri="http://schemas.openxmlformats.org/drawingml/2006/table">
            <a:tbl>
              <a:tblPr firstRow="1" bandRow="1">
                <a:tableStyleId>{5C22544A-7EE6-4342-B048-85BDC9FD1C3A}</a:tableStyleId>
              </a:tblPr>
              <a:tblGrid>
                <a:gridCol w="2487561">
                  <a:extLst>
                    <a:ext uri="{9D8B030D-6E8A-4147-A177-3AD203B41FA5}">
                      <a16:colId xmlns:a16="http://schemas.microsoft.com/office/drawing/2014/main" val="2644993542"/>
                    </a:ext>
                  </a:extLst>
                </a:gridCol>
                <a:gridCol w="4080387">
                  <a:extLst>
                    <a:ext uri="{9D8B030D-6E8A-4147-A177-3AD203B41FA5}">
                      <a16:colId xmlns:a16="http://schemas.microsoft.com/office/drawing/2014/main" val="4185326040"/>
                    </a:ext>
                  </a:extLst>
                </a:gridCol>
                <a:gridCol w="4945626">
                  <a:extLst>
                    <a:ext uri="{9D8B030D-6E8A-4147-A177-3AD203B41FA5}">
                      <a16:colId xmlns:a16="http://schemas.microsoft.com/office/drawing/2014/main" val="685844472"/>
                    </a:ext>
                  </a:extLst>
                </a:gridCol>
              </a:tblGrid>
              <a:tr h="331160">
                <a:tc>
                  <a:txBody>
                    <a:bodyPr/>
                    <a:lstStyle/>
                    <a:p>
                      <a:endParaRPr lang="fr-FR" dirty="0"/>
                    </a:p>
                  </a:txBody>
                  <a:tcPr/>
                </a:tc>
                <a:tc>
                  <a:txBody>
                    <a:bodyPr/>
                    <a:lstStyle/>
                    <a:p>
                      <a:endParaRPr lang="fr-FR" dirty="0"/>
                    </a:p>
                  </a:txBody>
                  <a:tcPr/>
                </a:tc>
                <a:tc>
                  <a:txBody>
                    <a:bodyPr/>
                    <a:lstStyle/>
                    <a:p>
                      <a:endParaRPr lang="fr-FR"/>
                    </a:p>
                  </a:txBody>
                  <a:tcPr/>
                </a:tc>
                <a:extLst>
                  <a:ext uri="{0D108BD9-81ED-4DB2-BD59-A6C34878D82A}">
                    <a16:rowId xmlns:a16="http://schemas.microsoft.com/office/drawing/2014/main" val="352988897"/>
                  </a:ext>
                </a:extLst>
              </a:tr>
              <a:tr h="816560">
                <a:tc>
                  <a:txBody>
                    <a:bodyPr/>
                    <a:lstStyle/>
                    <a:p>
                      <a:r>
                        <a:rPr lang="fr-FR" sz="1800" dirty="0"/>
                        <a:t>HAL</a:t>
                      </a:r>
                      <a:endParaRPr lang="fr-FR" dirty="0"/>
                    </a:p>
                  </a:txBody>
                  <a:tcPr/>
                </a:tc>
                <a:tc>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hlinkClick r:id="rId3"/>
                        </a:rPr>
                        <a:t>http://stateless.co/hal_specification.html</a:t>
                      </a:r>
                      <a:endParaRPr lang="fr-FR" sz="1800" dirty="0"/>
                    </a:p>
                  </a:txBody>
                  <a:tcPr/>
                </a:tc>
                <a:extLst>
                  <a:ext uri="{0D108BD9-81ED-4DB2-BD59-A6C34878D82A}">
                    <a16:rowId xmlns:a16="http://schemas.microsoft.com/office/drawing/2014/main" val="2052735129"/>
                  </a:ext>
                </a:extLst>
              </a:tr>
              <a:tr h="571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JSON:API </a:t>
                      </a:r>
                      <a:endParaRPr lang="fr-FR" dirty="0"/>
                    </a:p>
                    <a:p>
                      <a:endParaRPr lang="fr-FR" dirty="0"/>
                    </a:p>
                  </a:txBody>
                  <a:tcPr/>
                </a:tc>
                <a:tc>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hlinkClick r:id="rId4"/>
                        </a:rPr>
                        <a:t>http://jsonapi.org</a:t>
                      </a:r>
                      <a:endParaRPr lang="fr-FR" sz="1800" dirty="0"/>
                    </a:p>
                  </a:txBody>
                  <a:tcPr/>
                </a:tc>
                <a:extLst>
                  <a:ext uri="{0D108BD9-81ED-4DB2-BD59-A6C34878D82A}">
                    <a16:rowId xmlns:a16="http://schemas.microsoft.com/office/drawing/2014/main" val="4159242693"/>
                  </a:ext>
                </a:extLst>
              </a:tr>
              <a:tr h="1034309">
                <a:tc>
                  <a:txBody>
                    <a:bodyPr/>
                    <a:lstStyle/>
                    <a:p>
                      <a:r>
                        <a:rPr lang="fr-FR" sz="1800" dirty="0"/>
                        <a:t>JSON-LD </a:t>
                      </a:r>
                      <a:r>
                        <a:rPr lang="fr-FR" sz="1800" dirty="0">
                          <a:solidFill>
                            <a:schemeClr val="bg1">
                              <a:lumMod val="50000"/>
                            </a:schemeClr>
                          </a:solidFill>
                        </a:rPr>
                        <a:t>(HYDRA)</a:t>
                      </a:r>
                      <a:endParaRPr lang="fr-FR" dirty="0">
                        <a:solidFill>
                          <a:schemeClr val="bg1">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hlinkClick r:id="rId5">
                            <a:extLst>
                              <a:ext uri="{A12FA001-AC4F-418D-AE19-62706E023703}">
                                <ahyp:hlinkClr xmlns:ahyp="http://schemas.microsoft.com/office/drawing/2018/hyperlinkcolor" val="tx"/>
                              </a:ext>
                            </a:extLst>
                          </a:hlinkClick>
                        </a:rPr>
                        <a:t>http://json-ld.org</a:t>
                      </a:r>
                      <a:r>
                        <a:rPr lang="fr-FR" sz="18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hlinkClick r:id="rId6">
                            <a:extLst>
                              <a:ext uri="{A12FA001-AC4F-418D-AE19-62706E023703}">
                                <ahyp:hlinkClr xmlns:ahyp="http://schemas.microsoft.com/office/drawing/2018/hyperlinkcolor" val="tx"/>
                              </a:ext>
                            </a:extLst>
                          </a:hlinkClick>
                        </a:rPr>
                        <a:t>https://www.w3.org/TR/json-ld/</a:t>
                      </a:r>
                      <a:r>
                        <a:rPr lang="fr-FR" sz="18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hlinkClick r:id="rId7">
                            <a:extLst>
                              <a:ext uri="{A12FA001-AC4F-418D-AE19-62706E023703}">
                                <ahyp:hlinkClr xmlns:ahyp="http://schemas.microsoft.com/office/drawing/2018/hyperlinkcolor" val="tx"/>
                              </a:ext>
                            </a:extLst>
                          </a:hlinkClick>
                        </a:rPr>
                        <a:t>http://www.hydra-cg.com</a:t>
                      </a:r>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1801634613"/>
                  </a:ext>
                </a:extLst>
              </a:tr>
              <a:tr h="0">
                <a:tc>
                  <a:txBody>
                    <a:bodyPr/>
                    <a:lstStyle/>
                    <a:p>
                      <a:r>
                        <a:rPr lang="fr-FR" sz="1800" dirty="0"/>
                        <a:t>Custom</a:t>
                      </a:r>
                      <a:endParaRPr lang="fr-FR" dirty="0"/>
                    </a:p>
                  </a:txBody>
                  <a:tcPr/>
                </a:tc>
                <a:tc>
                  <a:txBody>
                    <a:bodyPr/>
                    <a:lstStyle/>
                    <a:p>
                      <a:r>
                        <a:rPr lang="fr-FR" sz="1800" dirty="0"/>
                        <a:t>Comme GitHub, inventer son propre format</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hlinkClick r:id="rId8"/>
                        </a:rPr>
                        <a:t>https://api.github.com</a:t>
                      </a:r>
                      <a:br>
                        <a:rPr lang="fr-FR" sz="1800" dirty="0"/>
                      </a:br>
                      <a:r>
                        <a:rPr lang="fr-FR" dirty="0">
                          <a:hlinkClick r:id="rId9"/>
                        </a:rPr>
                        <a:t>http://course-rest.azurewebsites.net/api</a:t>
                      </a:r>
                      <a:endParaRPr lang="fr-FR" sz="1800" dirty="0"/>
                    </a:p>
                  </a:txBody>
                  <a:tcPr/>
                </a:tc>
                <a:extLst>
                  <a:ext uri="{0D108BD9-81ED-4DB2-BD59-A6C34878D82A}">
                    <a16:rowId xmlns:a16="http://schemas.microsoft.com/office/drawing/2014/main" val="3139174251"/>
                  </a:ext>
                </a:extLst>
              </a:tr>
              <a:tr h="331160">
                <a:tc>
                  <a:txBody>
                    <a:bodyPr/>
                    <a:lstStyle/>
                    <a:p>
                      <a:r>
                        <a:rPr lang="fr-FR" dirty="0"/>
                        <a:t>Etc.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err="1"/>
                        <a:t>Collection+JSON</a:t>
                      </a:r>
                      <a:r>
                        <a:rPr lang="fr-FR" sz="1800" dirty="0"/>
                        <a:t>, SIREN</a:t>
                      </a:r>
                      <a:endParaRPr lang="fr-FR" dirty="0"/>
                    </a:p>
                  </a:txBody>
                  <a:tcPr/>
                </a:tc>
                <a:tc>
                  <a:txBody>
                    <a:bodyPr/>
                    <a:lstStyle/>
                    <a:p>
                      <a:endParaRPr lang="fr-FR" dirty="0"/>
                    </a:p>
                  </a:txBody>
                  <a:tcPr/>
                </a:tc>
                <a:extLst>
                  <a:ext uri="{0D108BD9-81ED-4DB2-BD59-A6C34878D82A}">
                    <a16:rowId xmlns:a16="http://schemas.microsoft.com/office/drawing/2014/main" val="3790842231"/>
                  </a:ext>
                </a:extLst>
              </a:tr>
            </a:tbl>
          </a:graphicData>
        </a:graphic>
      </p:graphicFrame>
    </p:spTree>
    <p:extLst>
      <p:ext uri="{BB962C8B-B14F-4D97-AF65-F5344CB8AC3E}">
        <p14:creationId xmlns:p14="http://schemas.microsoft.com/office/powerpoint/2010/main" val="36723461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3056"/>
            <a:ext cx="11353800" cy="1325563"/>
          </a:xfrm>
        </p:spPr>
        <p:txBody>
          <a:bodyPr/>
          <a:lstStyle/>
          <a:p>
            <a:r>
              <a:rPr lang="fr-FR" dirty="0"/>
              <a:t>Le plus adapté aux besoins : Open API</a:t>
            </a:r>
          </a:p>
        </p:txBody>
      </p:sp>
      <p:sp>
        <p:nvSpPr>
          <p:cNvPr id="3" name="Espace réservé du contenu 2"/>
          <p:cNvSpPr>
            <a:spLocks noGrp="1"/>
          </p:cNvSpPr>
          <p:nvPr>
            <p:ph idx="1"/>
          </p:nvPr>
        </p:nvSpPr>
        <p:spPr>
          <a:xfrm>
            <a:off x="838200" y="1468619"/>
            <a:ext cx="6158787" cy="5246326"/>
          </a:xfrm>
        </p:spPr>
        <p:txBody>
          <a:bodyPr>
            <a:normAutofit fontScale="92500" lnSpcReduction="10000"/>
          </a:bodyPr>
          <a:lstStyle/>
          <a:p>
            <a:pPr marL="0" indent="0">
              <a:buNone/>
            </a:pPr>
            <a:r>
              <a:rPr lang="fr-FR" sz="3600" dirty="0"/>
              <a:t>C’est une spécification qui permet de décrire et documenter son API REST :</a:t>
            </a:r>
          </a:p>
          <a:p>
            <a:r>
              <a:rPr lang="fr-FR" sz="3600" dirty="0">
                <a:solidFill>
                  <a:schemeClr val="bg1">
                    <a:lumMod val="50000"/>
                  </a:schemeClr>
                </a:solidFill>
              </a:rPr>
              <a:t>Compréhensible par un ordinateur </a:t>
            </a:r>
          </a:p>
          <a:p>
            <a:r>
              <a:rPr lang="fr-FR" sz="3600" dirty="0">
                <a:solidFill>
                  <a:schemeClr val="bg1">
                    <a:lumMod val="50000"/>
                  </a:schemeClr>
                </a:solidFill>
              </a:rPr>
              <a:t>Compréhensible par un humain </a:t>
            </a:r>
          </a:p>
          <a:p>
            <a:endParaRPr lang="fr-FR" sz="3600" dirty="0">
              <a:solidFill>
                <a:schemeClr val="bg1">
                  <a:lumMod val="50000"/>
                </a:schemeClr>
              </a:solidFill>
            </a:endParaRPr>
          </a:p>
          <a:p>
            <a:endParaRPr lang="fr-FR" sz="3600" dirty="0">
              <a:solidFill>
                <a:schemeClr val="bg1">
                  <a:lumMod val="50000"/>
                </a:schemeClr>
              </a:solidFill>
            </a:endParaRPr>
          </a:p>
          <a:p>
            <a:pPr marL="0" indent="0">
              <a:buNone/>
            </a:pPr>
            <a:r>
              <a:rPr lang="fr-FR" sz="3600" dirty="0" err="1">
                <a:solidFill>
                  <a:srgbClr val="0070C0"/>
                </a:solidFill>
              </a:rPr>
              <a:t>Swagger</a:t>
            </a:r>
            <a:r>
              <a:rPr lang="fr-FR" sz="3600" dirty="0"/>
              <a:t> permet de documenter et d’exposer la documentation de son API.</a:t>
            </a:r>
            <a:endParaRPr lang="fr-FR" sz="3600" dirty="0">
              <a:solidFill>
                <a:schemeClr val="bg1">
                  <a:lumMod val="50000"/>
                </a:schemeClr>
              </a:solidFill>
            </a:endParaRPr>
          </a:p>
        </p:txBody>
      </p:sp>
      <p:pic>
        <p:nvPicPr>
          <p:cNvPr id="6" name="Image 5">
            <a:extLst>
              <a:ext uri="{FF2B5EF4-FFF2-40B4-BE49-F238E27FC236}">
                <a16:creationId xmlns:a16="http://schemas.microsoft.com/office/drawing/2014/main" id="{E5630B81-4DF2-4380-A161-03FCD881842A}"/>
              </a:ext>
            </a:extLst>
          </p:cNvPr>
          <p:cNvPicPr>
            <a:picLocks noChangeAspect="1"/>
          </p:cNvPicPr>
          <p:nvPr/>
        </p:nvPicPr>
        <p:blipFill>
          <a:blip r:embed="rId2"/>
          <a:stretch>
            <a:fillRect/>
          </a:stretch>
        </p:blipFill>
        <p:spPr>
          <a:xfrm>
            <a:off x="7208918" y="1849619"/>
            <a:ext cx="4771150" cy="3628103"/>
          </a:xfrm>
          <a:prstGeom prst="rect">
            <a:avLst/>
          </a:prstGeom>
        </p:spPr>
      </p:pic>
      <p:sp>
        <p:nvSpPr>
          <p:cNvPr id="7" name="Rectangle 6">
            <a:extLst>
              <a:ext uri="{FF2B5EF4-FFF2-40B4-BE49-F238E27FC236}">
                <a16:creationId xmlns:a16="http://schemas.microsoft.com/office/drawing/2014/main" id="{3140EC73-547F-44CF-A68A-4EA45A494464}"/>
              </a:ext>
            </a:extLst>
          </p:cNvPr>
          <p:cNvSpPr/>
          <p:nvPr/>
        </p:nvSpPr>
        <p:spPr>
          <a:xfrm>
            <a:off x="7683154" y="5477722"/>
            <a:ext cx="3398816" cy="523220"/>
          </a:xfrm>
          <a:prstGeom prst="rect">
            <a:avLst/>
          </a:prstGeom>
        </p:spPr>
        <p:txBody>
          <a:bodyPr wrap="none">
            <a:spAutoFit/>
          </a:bodyPr>
          <a:lstStyle/>
          <a:p>
            <a:r>
              <a:rPr lang="fr-FR" sz="2800" dirty="0" err="1"/>
              <a:t>OpenAPI</a:t>
            </a:r>
            <a:r>
              <a:rPr lang="fr-FR" sz="2800" dirty="0"/>
              <a:t> </a:t>
            </a:r>
            <a:r>
              <a:rPr lang="fr-FR" sz="2800" dirty="0" err="1"/>
              <a:t>Specification</a:t>
            </a:r>
            <a:endParaRPr lang="fr-FR" sz="2800" dirty="0"/>
          </a:p>
        </p:txBody>
      </p:sp>
    </p:spTree>
    <p:extLst>
      <p:ext uri="{BB962C8B-B14F-4D97-AF65-F5344CB8AC3E}">
        <p14:creationId xmlns:p14="http://schemas.microsoft.com/office/powerpoint/2010/main" val="297417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Autofit/>
          </a:bodyPr>
          <a:lstStyle/>
          <a:p>
            <a:pPr algn="ctr"/>
            <a:r>
              <a:rPr lang="fr-FR" sz="19300" dirty="0"/>
              <a:t>One more </a:t>
            </a:r>
            <a:r>
              <a:rPr lang="fr-FR" sz="19300" dirty="0" err="1"/>
              <a:t>thing</a:t>
            </a:r>
            <a:r>
              <a:rPr lang="fr-FR" sz="19300" dirty="0"/>
              <a:t> !</a:t>
            </a:r>
          </a:p>
        </p:txBody>
      </p:sp>
    </p:spTree>
    <p:extLst>
      <p:ext uri="{BB962C8B-B14F-4D97-AF65-F5344CB8AC3E}">
        <p14:creationId xmlns:p14="http://schemas.microsoft.com/office/powerpoint/2010/main" val="747416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F39B83-FB01-49CE-A437-9F991B550D17}"/>
              </a:ext>
            </a:extLst>
          </p:cNvPr>
          <p:cNvSpPr>
            <a:spLocks noGrp="1"/>
          </p:cNvSpPr>
          <p:nvPr>
            <p:ph type="title"/>
          </p:nvPr>
        </p:nvSpPr>
        <p:spPr/>
        <p:txBody>
          <a:bodyPr/>
          <a:lstStyle/>
          <a:p>
            <a:r>
              <a:rPr lang="fr-FR" dirty="0"/>
              <a:t>Proxy</a:t>
            </a:r>
          </a:p>
        </p:txBody>
      </p:sp>
      <p:sp>
        <p:nvSpPr>
          <p:cNvPr id="4" name="Rectangle 3">
            <a:extLst>
              <a:ext uri="{FF2B5EF4-FFF2-40B4-BE49-F238E27FC236}">
                <a16:creationId xmlns:a16="http://schemas.microsoft.com/office/drawing/2014/main" id="{889D7B3E-B6C3-437F-822D-B51B5FB380DA}"/>
              </a:ext>
            </a:extLst>
          </p:cNvPr>
          <p:cNvSpPr/>
          <p:nvPr/>
        </p:nvSpPr>
        <p:spPr>
          <a:xfrm>
            <a:off x="673376" y="1881298"/>
            <a:ext cx="1782605" cy="1756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7C117D7-8690-464E-84EE-75202E204A75}"/>
              </a:ext>
            </a:extLst>
          </p:cNvPr>
          <p:cNvSpPr txBox="1"/>
          <p:nvPr/>
        </p:nvSpPr>
        <p:spPr>
          <a:xfrm>
            <a:off x="965285" y="2503767"/>
            <a:ext cx="1104661" cy="523220"/>
          </a:xfrm>
          <a:prstGeom prst="rect">
            <a:avLst/>
          </a:prstGeom>
          <a:noFill/>
        </p:spPr>
        <p:txBody>
          <a:bodyPr wrap="none" rtlCol="0">
            <a:spAutoFit/>
          </a:bodyPr>
          <a:lstStyle/>
          <a:p>
            <a:pPr algn="ctr"/>
            <a:r>
              <a:rPr lang="fr-FR" sz="2800" dirty="0"/>
              <a:t>Client </a:t>
            </a:r>
          </a:p>
        </p:txBody>
      </p:sp>
      <p:sp>
        <p:nvSpPr>
          <p:cNvPr id="6" name="Rectangle 5">
            <a:extLst>
              <a:ext uri="{FF2B5EF4-FFF2-40B4-BE49-F238E27FC236}">
                <a16:creationId xmlns:a16="http://schemas.microsoft.com/office/drawing/2014/main" id="{D97AF3FE-6955-479D-B681-30AF4E0F2D6A}"/>
              </a:ext>
            </a:extLst>
          </p:cNvPr>
          <p:cNvSpPr/>
          <p:nvPr/>
        </p:nvSpPr>
        <p:spPr>
          <a:xfrm>
            <a:off x="3665221" y="2137936"/>
            <a:ext cx="1782605" cy="13255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E6B843-B86B-4189-9591-F87B50284B4C}"/>
              </a:ext>
            </a:extLst>
          </p:cNvPr>
          <p:cNvSpPr txBox="1"/>
          <p:nvPr/>
        </p:nvSpPr>
        <p:spPr>
          <a:xfrm>
            <a:off x="4049439" y="2513672"/>
            <a:ext cx="989438" cy="523220"/>
          </a:xfrm>
          <a:prstGeom prst="rect">
            <a:avLst/>
          </a:prstGeom>
          <a:noFill/>
        </p:spPr>
        <p:txBody>
          <a:bodyPr wrap="none" rtlCol="0">
            <a:spAutoFit/>
          </a:bodyPr>
          <a:lstStyle/>
          <a:p>
            <a:r>
              <a:rPr lang="fr-FR" sz="2800" dirty="0"/>
              <a:t>Proxy</a:t>
            </a:r>
          </a:p>
        </p:txBody>
      </p:sp>
      <p:sp>
        <p:nvSpPr>
          <p:cNvPr id="8" name="Rectangle 7">
            <a:extLst>
              <a:ext uri="{FF2B5EF4-FFF2-40B4-BE49-F238E27FC236}">
                <a16:creationId xmlns:a16="http://schemas.microsoft.com/office/drawing/2014/main" id="{5E206704-98C8-4304-80AD-57A7CAE37A8E}"/>
              </a:ext>
            </a:extLst>
          </p:cNvPr>
          <p:cNvSpPr/>
          <p:nvPr/>
        </p:nvSpPr>
        <p:spPr>
          <a:xfrm>
            <a:off x="6657066" y="2126509"/>
            <a:ext cx="1782605" cy="13255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14F09A6-5C56-4ACC-97F7-E7291AA323C8}"/>
              </a:ext>
            </a:extLst>
          </p:cNvPr>
          <p:cNvSpPr txBox="1"/>
          <p:nvPr/>
        </p:nvSpPr>
        <p:spPr>
          <a:xfrm>
            <a:off x="7053649" y="2513672"/>
            <a:ext cx="989438" cy="523220"/>
          </a:xfrm>
          <a:prstGeom prst="rect">
            <a:avLst/>
          </a:prstGeom>
          <a:noFill/>
        </p:spPr>
        <p:txBody>
          <a:bodyPr wrap="none" rtlCol="0">
            <a:spAutoFit/>
          </a:bodyPr>
          <a:lstStyle/>
          <a:p>
            <a:r>
              <a:rPr lang="fr-FR" sz="2800" dirty="0"/>
              <a:t>Proxy</a:t>
            </a:r>
          </a:p>
        </p:txBody>
      </p:sp>
      <p:sp>
        <p:nvSpPr>
          <p:cNvPr id="10" name="Rectangle 9">
            <a:extLst>
              <a:ext uri="{FF2B5EF4-FFF2-40B4-BE49-F238E27FC236}">
                <a16:creationId xmlns:a16="http://schemas.microsoft.com/office/drawing/2014/main" id="{5456D731-3A18-4DEF-A0AA-C0306FD2B14D}"/>
              </a:ext>
            </a:extLst>
          </p:cNvPr>
          <p:cNvSpPr/>
          <p:nvPr/>
        </p:nvSpPr>
        <p:spPr>
          <a:xfrm>
            <a:off x="9648911" y="1901961"/>
            <a:ext cx="1869713" cy="17359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CB0E601-1F66-4C25-8DA5-4C8D10AB9E75}"/>
              </a:ext>
            </a:extLst>
          </p:cNvPr>
          <p:cNvSpPr txBox="1"/>
          <p:nvPr/>
        </p:nvSpPr>
        <p:spPr>
          <a:xfrm>
            <a:off x="9981502" y="2508335"/>
            <a:ext cx="1117422" cy="523220"/>
          </a:xfrm>
          <a:prstGeom prst="rect">
            <a:avLst/>
          </a:prstGeom>
          <a:noFill/>
        </p:spPr>
        <p:txBody>
          <a:bodyPr wrap="none" rtlCol="0">
            <a:spAutoFit/>
          </a:bodyPr>
          <a:lstStyle/>
          <a:p>
            <a:r>
              <a:rPr lang="fr-FR" sz="2800" dirty="0"/>
              <a:t>Server</a:t>
            </a:r>
          </a:p>
        </p:txBody>
      </p:sp>
      <p:cxnSp>
        <p:nvCxnSpPr>
          <p:cNvPr id="12" name="Connecteur droit 11">
            <a:extLst>
              <a:ext uri="{FF2B5EF4-FFF2-40B4-BE49-F238E27FC236}">
                <a16:creationId xmlns:a16="http://schemas.microsoft.com/office/drawing/2014/main" id="{B14EE6B0-5960-4356-A45A-228F325A486B}"/>
              </a:ext>
            </a:extLst>
          </p:cNvPr>
          <p:cNvCxnSpPr>
            <a:cxnSpLocks/>
          </p:cNvCxnSpPr>
          <p:nvPr/>
        </p:nvCxnSpPr>
        <p:spPr>
          <a:xfrm flipH="1">
            <a:off x="2455981" y="2664974"/>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C3AA02A-1FD6-41EC-8106-A630E77DAFF2}"/>
              </a:ext>
            </a:extLst>
          </p:cNvPr>
          <p:cNvCxnSpPr>
            <a:cxnSpLocks/>
          </p:cNvCxnSpPr>
          <p:nvPr/>
        </p:nvCxnSpPr>
        <p:spPr>
          <a:xfrm flipH="1">
            <a:off x="5447826" y="2666860"/>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337CB9F-0D5A-4EFD-86CB-CEA84BA102C4}"/>
              </a:ext>
            </a:extLst>
          </p:cNvPr>
          <p:cNvCxnSpPr>
            <a:cxnSpLocks/>
          </p:cNvCxnSpPr>
          <p:nvPr/>
        </p:nvCxnSpPr>
        <p:spPr>
          <a:xfrm flipH="1">
            <a:off x="8439671" y="2668675"/>
            <a:ext cx="1209240" cy="1"/>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2B03E6B-A37C-4969-A831-063178CDFA2B}"/>
              </a:ext>
            </a:extLst>
          </p:cNvPr>
          <p:cNvCxnSpPr>
            <a:cxnSpLocks/>
          </p:cNvCxnSpPr>
          <p:nvPr/>
        </p:nvCxnSpPr>
        <p:spPr>
          <a:xfrm>
            <a:off x="8439671"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F2E70BE-F16C-4B9E-BF8B-A3C704DF104D}"/>
              </a:ext>
            </a:extLst>
          </p:cNvPr>
          <p:cNvCxnSpPr>
            <a:cxnSpLocks/>
          </p:cNvCxnSpPr>
          <p:nvPr/>
        </p:nvCxnSpPr>
        <p:spPr>
          <a:xfrm>
            <a:off x="5447826" y="283931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D82619A6-C29A-48EA-A627-82DD65108F14}"/>
              </a:ext>
            </a:extLst>
          </p:cNvPr>
          <p:cNvCxnSpPr>
            <a:cxnSpLocks/>
          </p:cNvCxnSpPr>
          <p:nvPr/>
        </p:nvCxnSpPr>
        <p:spPr>
          <a:xfrm>
            <a:off x="2455981" y="2854872"/>
            <a:ext cx="1209240" cy="0"/>
          </a:xfrm>
          <a:prstGeom prst="line">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39B97A-46A4-4FC3-A59D-02DA0FA5AA43}"/>
              </a:ext>
            </a:extLst>
          </p:cNvPr>
          <p:cNvSpPr/>
          <p:nvPr/>
        </p:nvSpPr>
        <p:spPr>
          <a:xfrm>
            <a:off x="417283" y="6325316"/>
            <a:ext cx="6011709" cy="369332"/>
          </a:xfrm>
          <a:prstGeom prst="rect">
            <a:avLst/>
          </a:prstGeom>
        </p:spPr>
        <p:txBody>
          <a:bodyPr wrap="none">
            <a:spAutoFit/>
          </a:bodyPr>
          <a:lstStyle/>
          <a:p>
            <a:pPr algn="ctr"/>
            <a:r>
              <a:rPr lang="fr-FR" dirty="0">
                <a:hlinkClick r:id="rId2"/>
              </a:rPr>
              <a:t>https://developer.mozilla.org/en-US/docs/Web/HTTP/Caching</a:t>
            </a:r>
            <a:endParaRPr lang="fr-FR" dirty="0"/>
          </a:p>
        </p:txBody>
      </p:sp>
      <p:sp>
        <p:nvSpPr>
          <p:cNvPr id="29" name="Rectangle 28">
            <a:extLst>
              <a:ext uri="{FF2B5EF4-FFF2-40B4-BE49-F238E27FC236}">
                <a16:creationId xmlns:a16="http://schemas.microsoft.com/office/drawing/2014/main" id="{4A84677B-9FEA-430D-9C54-0938C150CA7B}"/>
              </a:ext>
            </a:extLst>
          </p:cNvPr>
          <p:cNvSpPr/>
          <p:nvPr/>
        </p:nvSpPr>
        <p:spPr>
          <a:xfrm>
            <a:off x="2957513" y="529439"/>
            <a:ext cx="8396287" cy="830997"/>
          </a:xfrm>
          <a:prstGeom prst="rect">
            <a:avLst/>
          </a:prstGeom>
        </p:spPr>
        <p:txBody>
          <a:bodyPr wrap="square">
            <a:spAutoFit/>
          </a:bodyPr>
          <a:lstStyle/>
          <a:p>
            <a:r>
              <a:rPr lang="en-US" sz="2400" dirty="0">
                <a:solidFill>
                  <a:srgbClr val="3B3C40"/>
                </a:solidFill>
                <a:latin typeface="Open Sans"/>
              </a:rPr>
              <a:t>Between the Web browser and the server, numerous computers and machines relay the HTTP messages.</a:t>
            </a:r>
            <a:endParaRPr lang="fr-FR" sz="2400" dirty="0"/>
          </a:p>
        </p:txBody>
      </p:sp>
      <p:sp>
        <p:nvSpPr>
          <p:cNvPr id="3" name="Rectangle 2">
            <a:extLst>
              <a:ext uri="{FF2B5EF4-FFF2-40B4-BE49-F238E27FC236}">
                <a16:creationId xmlns:a16="http://schemas.microsoft.com/office/drawing/2014/main" id="{DF01046A-F9DF-4161-AB5B-B0C1BDA5DF49}"/>
              </a:ext>
            </a:extLst>
          </p:cNvPr>
          <p:cNvSpPr/>
          <p:nvPr/>
        </p:nvSpPr>
        <p:spPr>
          <a:xfrm>
            <a:off x="4860942" y="3924908"/>
            <a:ext cx="3136100" cy="1938992"/>
          </a:xfrm>
          <a:prstGeom prst="rect">
            <a:avLst/>
          </a:prstGeom>
        </p:spPr>
        <p:txBody>
          <a:bodyPr wrap="square">
            <a:spAutoFit/>
          </a:bodyPr>
          <a:lstStyle/>
          <a:p>
            <a:pPr marL="342900" indent="-342900">
              <a:buFont typeface="Arial" panose="020B0604020202020204" pitchFamily="34" charset="0"/>
              <a:buChar char="•"/>
            </a:pPr>
            <a:r>
              <a:rPr lang="en-US" sz="2400" b="1" dirty="0">
                <a:latin typeface="Open Sans"/>
              </a:rPr>
              <a:t>Caching</a:t>
            </a:r>
            <a:r>
              <a:rPr lang="en-US" sz="2400" dirty="0">
                <a:latin typeface="Open Sans"/>
              </a:rPr>
              <a:t> </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Filtering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Load balancing</a:t>
            </a:r>
            <a:endParaRPr lang="en-US" sz="2400" dirty="0">
              <a:solidFill>
                <a:schemeClr val="bg1">
                  <a:lumMod val="65000"/>
                </a:schemeClr>
              </a:solidFill>
              <a:latin typeface="Open Sans"/>
            </a:endParaRPr>
          </a:p>
          <a:p>
            <a:pPr marL="342900" indent="-342900">
              <a:buFont typeface="Arial" panose="020B0604020202020204" pitchFamily="34" charset="0"/>
              <a:buChar char="•"/>
            </a:pPr>
            <a:r>
              <a:rPr lang="en-US" sz="2400" b="1" dirty="0">
                <a:latin typeface="Open Sans"/>
              </a:rPr>
              <a:t>Authentication</a:t>
            </a:r>
            <a:r>
              <a:rPr lang="en-US" sz="2400" dirty="0">
                <a:latin typeface="Open Sans"/>
              </a:rPr>
              <a:t> </a:t>
            </a:r>
          </a:p>
          <a:p>
            <a:pPr marL="342900" indent="-342900">
              <a:buFont typeface="Arial" panose="020B0604020202020204" pitchFamily="34" charset="0"/>
              <a:buChar char="•"/>
            </a:pPr>
            <a:r>
              <a:rPr lang="en-US" sz="2400" b="1" dirty="0">
                <a:latin typeface="Open Sans"/>
              </a:rPr>
              <a:t>Logging</a:t>
            </a:r>
            <a:endParaRPr lang="en-US" sz="2400" dirty="0">
              <a:solidFill>
                <a:schemeClr val="bg1">
                  <a:lumMod val="65000"/>
                </a:schemeClr>
              </a:solidFill>
              <a:latin typeface="Open Sans"/>
            </a:endParaRPr>
          </a:p>
        </p:txBody>
      </p:sp>
      <p:pic>
        <p:nvPicPr>
          <p:cNvPr id="30" name="Picture 2" descr="Résultat de recherche d'images pour &quot;image ordinateur&quot;">
            <a:extLst>
              <a:ext uri="{FF2B5EF4-FFF2-40B4-BE49-F238E27FC236}">
                <a16:creationId xmlns:a16="http://schemas.microsoft.com/office/drawing/2014/main" id="{5689A276-0E21-41E6-8E04-B2136585C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3" y="2513672"/>
            <a:ext cx="500793" cy="5007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ésultat de recherche d'images pour &quot;image serveur&quot;">
            <a:extLst>
              <a:ext uri="{FF2B5EF4-FFF2-40B4-BE49-F238E27FC236}">
                <a16:creationId xmlns:a16="http://schemas.microsoft.com/office/drawing/2014/main" id="{48C4E020-46E9-41F8-A983-B359C0450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6" r="13567"/>
          <a:stretch/>
        </p:blipFill>
        <p:spPr bwMode="auto">
          <a:xfrm>
            <a:off x="11671074" y="2508335"/>
            <a:ext cx="348343"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9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E50DD9-30BF-4059-8C23-F439114B6042}"/>
              </a:ext>
            </a:extLst>
          </p:cNvPr>
          <p:cNvSpPr>
            <a:spLocks noGrp="1"/>
          </p:cNvSpPr>
          <p:nvPr>
            <p:ph type="title"/>
          </p:nvPr>
        </p:nvSpPr>
        <p:spPr/>
        <p:txBody>
          <a:bodyPr/>
          <a:lstStyle/>
          <a:p>
            <a:r>
              <a:rPr lang="fr-FR" dirty="0"/>
              <a:t>HTTP2</a:t>
            </a:r>
          </a:p>
        </p:txBody>
      </p:sp>
      <p:sp>
        <p:nvSpPr>
          <p:cNvPr id="4" name="Rectangle 3">
            <a:extLst>
              <a:ext uri="{FF2B5EF4-FFF2-40B4-BE49-F238E27FC236}">
                <a16:creationId xmlns:a16="http://schemas.microsoft.com/office/drawing/2014/main" id="{51AA45CB-77DB-421F-978E-B9917E8448C8}"/>
              </a:ext>
            </a:extLst>
          </p:cNvPr>
          <p:cNvSpPr/>
          <p:nvPr/>
        </p:nvSpPr>
        <p:spPr>
          <a:xfrm>
            <a:off x="117987" y="6349303"/>
            <a:ext cx="7541342" cy="369332"/>
          </a:xfrm>
          <a:prstGeom prst="rect">
            <a:avLst/>
          </a:prstGeom>
        </p:spPr>
        <p:txBody>
          <a:bodyPr wrap="square">
            <a:spAutoFit/>
          </a:bodyPr>
          <a:lstStyle/>
          <a:p>
            <a:r>
              <a:rPr lang="fr-FR" dirty="0">
                <a:hlinkClick r:id="rId2"/>
              </a:rPr>
              <a:t>https://developers.google.com/web/fundamentals/performance/http2/</a:t>
            </a:r>
            <a:endParaRPr lang="fr-FR" dirty="0"/>
          </a:p>
        </p:txBody>
      </p:sp>
      <p:pic>
        <p:nvPicPr>
          <p:cNvPr id="7" name="Image 6">
            <a:extLst>
              <a:ext uri="{FF2B5EF4-FFF2-40B4-BE49-F238E27FC236}">
                <a16:creationId xmlns:a16="http://schemas.microsoft.com/office/drawing/2014/main" id="{165D1D8E-73CF-47D3-8118-02166E76C525}"/>
              </a:ext>
            </a:extLst>
          </p:cNvPr>
          <p:cNvPicPr>
            <a:picLocks noChangeAspect="1"/>
          </p:cNvPicPr>
          <p:nvPr/>
        </p:nvPicPr>
        <p:blipFill>
          <a:blip r:embed="rId3"/>
          <a:stretch>
            <a:fillRect/>
          </a:stretch>
        </p:blipFill>
        <p:spPr>
          <a:xfrm>
            <a:off x="838200" y="2029822"/>
            <a:ext cx="10357644" cy="3073657"/>
          </a:xfrm>
          <a:prstGeom prst="rect">
            <a:avLst/>
          </a:prstGeom>
        </p:spPr>
      </p:pic>
    </p:spTree>
    <p:extLst>
      <p:ext uri="{BB962C8B-B14F-4D97-AF65-F5344CB8AC3E}">
        <p14:creationId xmlns:p14="http://schemas.microsoft.com/office/powerpoint/2010/main" val="39393616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E2E07D-F8B6-48B5-9DAB-A18A531D963B}"/>
              </a:ext>
            </a:extLst>
          </p:cNvPr>
          <p:cNvSpPr>
            <a:spLocks noGrp="1"/>
          </p:cNvSpPr>
          <p:nvPr>
            <p:ph type="title"/>
          </p:nvPr>
        </p:nvSpPr>
        <p:spPr/>
        <p:txBody>
          <a:bodyPr/>
          <a:lstStyle/>
          <a:p>
            <a:r>
              <a:rPr lang="fr-FR" dirty="0"/>
              <a:t>Quel technologie choisir ?</a:t>
            </a:r>
          </a:p>
        </p:txBody>
      </p:sp>
      <p:sp>
        <p:nvSpPr>
          <p:cNvPr id="4" name="ZoneTexte 3">
            <a:extLst>
              <a:ext uri="{FF2B5EF4-FFF2-40B4-BE49-F238E27FC236}">
                <a16:creationId xmlns:a16="http://schemas.microsoft.com/office/drawing/2014/main" id="{158AE80D-8FEA-4456-9B19-A7B3BFA03AC1}"/>
              </a:ext>
            </a:extLst>
          </p:cNvPr>
          <p:cNvSpPr txBox="1"/>
          <p:nvPr/>
        </p:nvSpPr>
        <p:spPr>
          <a:xfrm>
            <a:off x="5717727" y="2921166"/>
            <a:ext cx="2940485" cy="1015663"/>
          </a:xfrm>
          <a:prstGeom prst="rect">
            <a:avLst/>
          </a:prstGeom>
          <a:noFill/>
        </p:spPr>
        <p:txBody>
          <a:bodyPr wrap="none" rtlCol="0">
            <a:spAutoFit/>
          </a:bodyPr>
          <a:lstStyle/>
          <a:p>
            <a:r>
              <a:rPr lang="fr-FR" sz="6000" dirty="0" err="1"/>
              <a:t>GraphQL</a:t>
            </a:r>
            <a:endParaRPr lang="fr-FR" sz="6000" dirty="0"/>
          </a:p>
        </p:txBody>
      </p:sp>
      <p:sp>
        <p:nvSpPr>
          <p:cNvPr id="7" name="ZoneTexte 6">
            <a:extLst>
              <a:ext uri="{FF2B5EF4-FFF2-40B4-BE49-F238E27FC236}">
                <a16:creationId xmlns:a16="http://schemas.microsoft.com/office/drawing/2014/main" id="{064AB4E9-E98E-4D70-8DF2-FE20337C3BB4}"/>
              </a:ext>
            </a:extLst>
          </p:cNvPr>
          <p:cNvSpPr txBox="1"/>
          <p:nvPr/>
        </p:nvSpPr>
        <p:spPr>
          <a:xfrm>
            <a:off x="3257068" y="2921164"/>
            <a:ext cx="1523430" cy="1015663"/>
          </a:xfrm>
          <a:prstGeom prst="rect">
            <a:avLst/>
          </a:prstGeom>
          <a:noFill/>
        </p:spPr>
        <p:txBody>
          <a:bodyPr wrap="none" rtlCol="0">
            <a:spAutoFit/>
          </a:bodyPr>
          <a:lstStyle/>
          <a:p>
            <a:r>
              <a:rPr lang="fr-FR" sz="6000" dirty="0" err="1"/>
              <a:t>Rest</a:t>
            </a:r>
            <a:endParaRPr lang="fr-FR" sz="6000" dirty="0"/>
          </a:p>
        </p:txBody>
      </p:sp>
      <p:sp>
        <p:nvSpPr>
          <p:cNvPr id="8" name="ZoneTexte 7">
            <a:extLst>
              <a:ext uri="{FF2B5EF4-FFF2-40B4-BE49-F238E27FC236}">
                <a16:creationId xmlns:a16="http://schemas.microsoft.com/office/drawing/2014/main" id="{9607A124-06FC-4AC8-AA97-F95ACE1EE740}"/>
              </a:ext>
            </a:extLst>
          </p:cNvPr>
          <p:cNvSpPr txBox="1"/>
          <p:nvPr/>
        </p:nvSpPr>
        <p:spPr>
          <a:xfrm>
            <a:off x="9455197" y="2921165"/>
            <a:ext cx="1773242" cy="1015663"/>
          </a:xfrm>
          <a:prstGeom prst="rect">
            <a:avLst/>
          </a:prstGeom>
          <a:noFill/>
        </p:spPr>
        <p:txBody>
          <a:bodyPr wrap="none" rtlCol="0">
            <a:spAutoFit/>
          </a:bodyPr>
          <a:lstStyle/>
          <a:p>
            <a:r>
              <a:rPr lang="fr-FR" sz="6000" dirty="0" err="1"/>
              <a:t>gRPC</a:t>
            </a:r>
            <a:endParaRPr lang="fr-FR" sz="6000" dirty="0"/>
          </a:p>
        </p:txBody>
      </p:sp>
      <p:sp>
        <p:nvSpPr>
          <p:cNvPr id="9" name="ZoneTexte 8">
            <a:extLst>
              <a:ext uri="{FF2B5EF4-FFF2-40B4-BE49-F238E27FC236}">
                <a16:creationId xmlns:a16="http://schemas.microsoft.com/office/drawing/2014/main" id="{B344E68A-849F-4F99-8224-3365E196DC11}"/>
              </a:ext>
            </a:extLst>
          </p:cNvPr>
          <p:cNvSpPr txBox="1"/>
          <p:nvPr/>
        </p:nvSpPr>
        <p:spPr>
          <a:xfrm>
            <a:off x="602702" y="2921164"/>
            <a:ext cx="1717137" cy="1015663"/>
          </a:xfrm>
          <a:prstGeom prst="rect">
            <a:avLst/>
          </a:prstGeom>
          <a:noFill/>
        </p:spPr>
        <p:txBody>
          <a:bodyPr wrap="none" rtlCol="0">
            <a:spAutoFit/>
          </a:bodyPr>
          <a:lstStyle/>
          <a:p>
            <a:r>
              <a:rPr lang="fr-FR" sz="6000" dirty="0"/>
              <a:t>Soap</a:t>
            </a:r>
          </a:p>
        </p:txBody>
      </p:sp>
    </p:spTree>
    <p:extLst>
      <p:ext uri="{BB962C8B-B14F-4D97-AF65-F5344CB8AC3E}">
        <p14:creationId xmlns:p14="http://schemas.microsoft.com/office/powerpoint/2010/main" val="138444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E2E07D-F8B6-48B5-9DAB-A18A531D963B}"/>
              </a:ext>
            </a:extLst>
          </p:cNvPr>
          <p:cNvSpPr>
            <a:spLocks noGrp="1"/>
          </p:cNvSpPr>
          <p:nvPr>
            <p:ph type="title"/>
          </p:nvPr>
        </p:nvSpPr>
        <p:spPr/>
        <p:txBody>
          <a:bodyPr/>
          <a:lstStyle/>
          <a:p>
            <a:r>
              <a:rPr lang="fr-FR" dirty="0"/>
              <a:t>Quel technologie choisir ?</a:t>
            </a:r>
          </a:p>
        </p:txBody>
      </p:sp>
      <p:sp>
        <p:nvSpPr>
          <p:cNvPr id="4" name="ZoneTexte 3">
            <a:extLst>
              <a:ext uri="{FF2B5EF4-FFF2-40B4-BE49-F238E27FC236}">
                <a16:creationId xmlns:a16="http://schemas.microsoft.com/office/drawing/2014/main" id="{158AE80D-8FEA-4456-9B19-A7B3BFA03AC1}"/>
              </a:ext>
            </a:extLst>
          </p:cNvPr>
          <p:cNvSpPr txBox="1"/>
          <p:nvPr/>
        </p:nvSpPr>
        <p:spPr>
          <a:xfrm>
            <a:off x="5717727" y="2921166"/>
            <a:ext cx="2940485" cy="1015663"/>
          </a:xfrm>
          <a:prstGeom prst="rect">
            <a:avLst/>
          </a:prstGeom>
          <a:noFill/>
        </p:spPr>
        <p:txBody>
          <a:bodyPr wrap="none" rtlCol="0">
            <a:spAutoFit/>
          </a:bodyPr>
          <a:lstStyle/>
          <a:p>
            <a:r>
              <a:rPr lang="fr-FR" sz="6000" dirty="0" err="1"/>
              <a:t>GraphQL</a:t>
            </a:r>
            <a:endParaRPr lang="fr-FR" sz="6000" dirty="0"/>
          </a:p>
        </p:txBody>
      </p:sp>
      <p:sp>
        <p:nvSpPr>
          <p:cNvPr id="7" name="ZoneTexte 6">
            <a:extLst>
              <a:ext uri="{FF2B5EF4-FFF2-40B4-BE49-F238E27FC236}">
                <a16:creationId xmlns:a16="http://schemas.microsoft.com/office/drawing/2014/main" id="{064AB4E9-E98E-4D70-8DF2-FE20337C3BB4}"/>
              </a:ext>
            </a:extLst>
          </p:cNvPr>
          <p:cNvSpPr txBox="1"/>
          <p:nvPr/>
        </p:nvSpPr>
        <p:spPr>
          <a:xfrm>
            <a:off x="3257068" y="2921164"/>
            <a:ext cx="1523430" cy="1015663"/>
          </a:xfrm>
          <a:prstGeom prst="rect">
            <a:avLst/>
          </a:prstGeom>
          <a:noFill/>
        </p:spPr>
        <p:txBody>
          <a:bodyPr wrap="none" rtlCol="0">
            <a:spAutoFit/>
          </a:bodyPr>
          <a:lstStyle/>
          <a:p>
            <a:r>
              <a:rPr lang="fr-FR" sz="6000" dirty="0" err="1"/>
              <a:t>Rest</a:t>
            </a:r>
            <a:endParaRPr lang="fr-FR" sz="6000" dirty="0"/>
          </a:p>
        </p:txBody>
      </p:sp>
      <p:sp>
        <p:nvSpPr>
          <p:cNvPr id="8" name="ZoneTexte 7">
            <a:extLst>
              <a:ext uri="{FF2B5EF4-FFF2-40B4-BE49-F238E27FC236}">
                <a16:creationId xmlns:a16="http://schemas.microsoft.com/office/drawing/2014/main" id="{9607A124-06FC-4AC8-AA97-F95ACE1EE740}"/>
              </a:ext>
            </a:extLst>
          </p:cNvPr>
          <p:cNvSpPr txBox="1"/>
          <p:nvPr/>
        </p:nvSpPr>
        <p:spPr>
          <a:xfrm>
            <a:off x="9455197" y="2921165"/>
            <a:ext cx="1773242" cy="1015663"/>
          </a:xfrm>
          <a:prstGeom prst="rect">
            <a:avLst/>
          </a:prstGeom>
          <a:noFill/>
        </p:spPr>
        <p:txBody>
          <a:bodyPr wrap="none" rtlCol="0">
            <a:spAutoFit/>
          </a:bodyPr>
          <a:lstStyle/>
          <a:p>
            <a:r>
              <a:rPr lang="fr-FR" sz="6000" dirty="0" err="1"/>
              <a:t>gRPC</a:t>
            </a:r>
            <a:endParaRPr lang="fr-FR" sz="6000" dirty="0"/>
          </a:p>
        </p:txBody>
      </p:sp>
      <p:sp>
        <p:nvSpPr>
          <p:cNvPr id="9" name="ZoneTexte 8">
            <a:extLst>
              <a:ext uri="{FF2B5EF4-FFF2-40B4-BE49-F238E27FC236}">
                <a16:creationId xmlns:a16="http://schemas.microsoft.com/office/drawing/2014/main" id="{B344E68A-849F-4F99-8224-3365E196DC11}"/>
              </a:ext>
            </a:extLst>
          </p:cNvPr>
          <p:cNvSpPr txBox="1"/>
          <p:nvPr/>
        </p:nvSpPr>
        <p:spPr>
          <a:xfrm>
            <a:off x="602702" y="2921164"/>
            <a:ext cx="1717137" cy="1015663"/>
          </a:xfrm>
          <a:prstGeom prst="rect">
            <a:avLst/>
          </a:prstGeom>
          <a:noFill/>
        </p:spPr>
        <p:txBody>
          <a:bodyPr wrap="none" rtlCol="0">
            <a:spAutoFit/>
          </a:bodyPr>
          <a:lstStyle/>
          <a:p>
            <a:r>
              <a:rPr lang="fr-FR" sz="6000" dirty="0"/>
              <a:t>Soap</a:t>
            </a:r>
          </a:p>
        </p:txBody>
      </p:sp>
      <p:sp>
        <p:nvSpPr>
          <p:cNvPr id="10" name="Cœur 9">
            <a:extLst>
              <a:ext uri="{FF2B5EF4-FFF2-40B4-BE49-F238E27FC236}">
                <a16:creationId xmlns:a16="http://schemas.microsoft.com/office/drawing/2014/main" id="{1B3E184F-D0C8-4979-B8FC-4E011AC64A38}"/>
              </a:ext>
            </a:extLst>
          </p:cNvPr>
          <p:cNvSpPr/>
          <p:nvPr/>
        </p:nvSpPr>
        <p:spPr>
          <a:xfrm>
            <a:off x="4018783" y="4474677"/>
            <a:ext cx="2167013" cy="2059914"/>
          </a:xfrm>
          <a:prstGeom prst="heart">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0AB1E53D-FE3D-4331-9B50-28396914BC7C}"/>
              </a:ext>
            </a:extLst>
          </p:cNvPr>
          <p:cNvSpPr txBox="1"/>
          <p:nvPr/>
        </p:nvSpPr>
        <p:spPr>
          <a:xfrm>
            <a:off x="4134141" y="5127762"/>
            <a:ext cx="1936299" cy="523220"/>
          </a:xfrm>
          <a:prstGeom prst="rect">
            <a:avLst/>
          </a:prstGeom>
          <a:noFill/>
        </p:spPr>
        <p:txBody>
          <a:bodyPr wrap="none" rtlCol="0">
            <a:spAutoFit/>
          </a:bodyPr>
          <a:lstStyle/>
          <a:p>
            <a:r>
              <a:rPr lang="fr-FR" sz="2800" b="1" dirty="0">
                <a:solidFill>
                  <a:schemeClr val="bg1"/>
                </a:solidFill>
              </a:rPr>
              <a:t>Cache HTTP</a:t>
            </a:r>
          </a:p>
        </p:txBody>
      </p:sp>
      <p:cxnSp>
        <p:nvCxnSpPr>
          <p:cNvPr id="12" name="Connecteur droit 11">
            <a:extLst>
              <a:ext uri="{FF2B5EF4-FFF2-40B4-BE49-F238E27FC236}">
                <a16:creationId xmlns:a16="http://schemas.microsoft.com/office/drawing/2014/main" id="{F87C4ECB-AD13-4397-8317-0968485E32FA}"/>
              </a:ext>
            </a:extLst>
          </p:cNvPr>
          <p:cNvCxnSpPr>
            <a:cxnSpLocks/>
            <a:endCxn id="7" idx="2"/>
          </p:cNvCxnSpPr>
          <p:nvPr/>
        </p:nvCxnSpPr>
        <p:spPr>
          <a:xfrm flipH="1" flipV="1">
            <a:off x="4018783" y="3936827"/>
            <a:ext cx="395901" cy="653085"/>
          </a:xfrm>
          <a:prstGeom prst="line">
            <a:avLst/>
          </a:prstGeom>
          <a:ln w="476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2205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004B877-9297-494D-BA5C-7C79A97A3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re 1">
            <a:extLst>
              <a:ext uri="{FF2B5EF4-FFF2-40B4-BE49-F238E27FC236}">
                <a16:creationId xmlns:a16="http://schemas.microsoft.com/office/drawing/2014/main" id="{C00DCFF9-E26F-4787-94C0-7E834B9AFB11}"/>
              </a:ext>
            </a:extLst>
          </p:cNvPr>
          <p:cNvSpPr>
            <a:spLocks noGrp="1"/>
          </p:cNvSpPr>
          <p:nvPr>
            <p:ph type="title"/>
          </p:nvPr>
        </p:nvSpPr>
        <p:spPr/>
        <p:txBody>
          <a:bodyPr/>
          <a:lstStyle/>
          <a:p>
            <a:r>
              <a:rPr lang="fr-FR" dirty="0"/>
              <a:t>Conclusion</a:t>
            </a:r>
          </a:p>
        </p:txBody>
      </p:sp>
      <p:sp>
        <p:nvSpPr>
          <p:cNvPr id="4" name="Espace réservé du contenu 2">
            <a:extLst>
              <a:ext uri="{FF2B5EF4-FFF2-40B4-BE49-F238E27FC236}">
                <a16:creationId xmlns:a16="http://schemas.microsoft.com/office/drawing/2014/main" id="{53BA6CD3-426C-4F83-8268-75A2BD01DE30}"/>
              </a:ext>
            </a:extLst>
          </p:cNvPr>
          <p:cNvSpPr txBox="1">
            <a:spLocks/>
          </p:cNvSpPr>
          <p:nvPr/>
        </p:nvSpPr>
        <p:spPr>
          <a:xfrm>
            <a:off x="838199" y="1468619"/>
            <a:ext cx="10515600" cy="50369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sz="3200" dirty="0">
                <a:solidFill>
                  <a:schemeClr val="bg1"/>
                </a:solidFill>
              </a:rPr>
              <a:t>Qu’est ce qui peut vous aider à bien modéliser une api (en domaine fonctionnelle) </a:t>
            </a:r>
          </a:p>
          <a:p>
            <a:pPr marL="457200" lvl="1" indent="0" fontAlgn="base">
              <a:buNone/>
            </a:pPr>
            <a:endParaRPr lang="fr-FR" sz="3200" dirty="0">
              <a:solidFill>
                <a:schemeClr val="bg1"/>
              </a:solidFill>
            </a:endParaRPr>
          </a:p>
          <a:p>
            <a:pPr lvl="1" fontAlgn="base">
              <a:buFont typeface="Wingdings" panose="05000000000000000000" pitchFamily="2" charset="2"/>
              <a:buChar char="q"/>
            </a:pPr>
            <a:r>
              <a:rPr lang="fr-FR" sz="3200" dirty="0">
                <a:solidFill>
                  <a:schemeClr val="bg1"/>
                </a:solidFill>
              </a:rPr>
              <a:t> Modéliser sa base de données au format merise </a:t>
            </a:r>
          </a:p>
          <a:p>
            <a:pPr lvl="1" fontAlgn="base">
              <a:buFont typeface="Wingdings" panose="05000000000000000000" pitchFamily="2" charset="2"/>
              <a:buChar char="q"/>
            </a:pPr>
            <a:endParaRPr lang="fr-FR" sz="3200" dirty="0">
              <a:solidFill>
                <a:schemeClr val="bg1"/>
              </a:solidFill>
            </a:endParaRPr>
          </a:p>
          <a:p>
            <a:pPr lvl="1" fontAlgn="base">
              <a:buFont typeface="Wingdings" panose="05000000000000000000" pitchFamily="2" charset="2"/>
              <a:buChar char="q"/>
            </a:pPr>
            <a:r>
              <a:rPr lang="fr-FR" sz="3200" dirty="0">
                <a:solidFill>
                  <a:schemeClr val="bg1"/>
                </a:solidFill>
              </a:rPr>
              <a:t> Le choix du </a:t>
            </a:r>
            <a:r>
              <a:rPr lang="fr-FR" sz="3200" dirty="0" err="1">
                <a:solidFill>
                  <a:schemeClr val="bg1"/>
                </a:solidFill>
              </a:rPr>
              <a:t>framework</a:t>
            </a:r>
            <a:r>
              <a:rPr lang="fr-FR" sz="3200" dirty="0">
                <a:solidFill>
                  <a:schemeClr val="bg1"/>
                </a:solidFill>
              </a:rPr>
              <a:t> </a:t>
            </a:r>
          </a:p>
          <a:p>
            <a:pPr lvl="1" fontAlgn="base">
              <a:buFont typeface="Wingdings" panose="05000000000000000000" pitchFamily="2" charset="2"/>
              <a:buChar char="q"/>
            </a:pPr>
            <a:endParaRPr lang="fr-FR" sz="3200" dirty="0">
              <a:solidFill>
                <a:schemeClr val="bg1"/>
              </a:solidFill>
            </a:endParaRPr>
          </a:p>
          <a:p>
            <a:pPr lvl="1" fontAlgn="base">
              <a:buFont typeface="Wingdings" panose="05000000000000000000" pitchFamily="2" charset="2"/>
              <a:buChar char="q"/>
            </a:pPr>
            <a:r>
              <a:rPr lang="fr-FR" sz="3200" dirty="0">
                <a:solidFill>
                  <a:schemeClr val="bg1"/>
                </a:solidFill>
              </a:rPr>
              <a:t> Avoir une architecture en micro service </a:t>
            </a:r>
          </a:p>
          <a:p>
            <a:pPr lvl="1" fontAlgn="base">
              <a:buFont typeface="Wingdings" panose="05000000000000000000" pitchFamily="2" charset="2"/>
              <a:buChar char="q"/>
            </a:pPr>
            <a:endParaRPr lang="fr-FR" sz="3200" dirty="0">
              <a:solidFill>
                <a:schemeClr val="bg1"/>
              </a:solidFill>
            </a:endParaRPr>
          </a:p>
          <a:p>
            <a:pPr lvl="1" fontAlgn="base">
              <a:buFont typeface="Wingdings" panose="05000000000000000000" pitchFamily="2" charset="2"/>
              <a:buChar char="q"/>
            </a:pPr>
            <a:r>
              <a:rPr lang="fr-FR" sz="3200" dirty="0">
                <a:solidFill>
                  <a:schemeClr val="bg1"/>
                </a:solidFill>
              </a:rPr>
              <a:t> Designer les écrans en premier et le montrer aux utilisateurs </a:t>
            </a:r>
            <a:endParaRPr lang="fr-FR" sz="4400" dirty="0"/>
          </a:p>
          <a:p>
            <a:pPr marL="0" indent="0">
              <a:buFont typeface="Arial" panose="020B0604020202020204" pitchFamily="34" charset="0"/>
              <a:buNone/>
            </a:pPr>
            <a:endParaRPr lang="fr-FR" sz="4400" dirty="0"/>
          </a:p>
          <a:p>
            <a:pPr marL="0" indent="0">
              <a:buFont typeface="Arial" panose="020B0604020202020204" pitchFamily="34" charset="0"/>
              <a:buNone/>
            </a:pPr>
            <a:endParaRPr lang="fr-FR" sz="4400" dirty="0"/>
          </a:p>
        </p:txBody>
      </p:sp>
    </p:spTree>
    <p:extLst>
      <p:ext uri="{BB962C8B-B14F-4D97-AF65-F5344CB8AC3E}">
        <p14:creationId xmlns:p14="http://schemas.microsoft.com/office/powerpoint/2010/main" val="19972294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89" y="2257426"/>
            <a:ext cx="11430000" cy="2790825"/>
          </a:xfrm>
        </p:spPr>
        <p:txBody>
          <a:bodyPr>
            <a:noAutofit/>
          </a:bodyPr>
          <a:lstStyle/>
          <a:p>
            <a:pPr algn="ctr"/>
            <a:r>
              <a:rPr lang="fr-FR" sz="19300" dirty="0"/>
              <a:t>Merci </a:t>
            </a:r>
            <a:r>
              <a:rPr lang="fr-FR" sz="19300" dirty="0">
                <a:sym typeface="Wingdings" panose="05000000000000000000" pitchFamily="2" charset="2"/>
              </a:rPr>
              <a:t></a:t>
            </a:r>
            <a:br>
              <a:rPr lang="fr-FR" sz="19300" dirty="0"/>
            </a:br>
            <a:r>
              <a:rPr lang="fr-FR" sz="9600" dirty="0">
                <a:solidFill>
                  <a:schemeClr val="bg1">
                    <a:lumMod val="65000"/>
                  </a:schemeClr>
                </a:solidFill>
              </a:rPr>
              <a:t>Questions ? </a:t>
            </a:r>
            <a:endParaRPr lang="fr-FR" sz="19300" dirty="0">
              <a:solidFill>
                <a:schemeClr val="bg1">
                  <a:lumMod val="65000"/>
                </a:schemeClr>
              </a:solidFill>
            </a:endParaRPr>
          </a:p>
        </p:txBody>
      </p:sp>
    </p:spTree>
    <p:extLst>
      <p:ext uri="{BB962C8B-B14F-4D97-AF65-F5344CB8AC3E}">
        <p14:creationId xmlns:p14="http://schemas.microsoft.com/office/powerpoint/2010/main" val="29657382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du cours sur les Services Web</a:t>
            </a:r>
          </a:p>
        </p:txBody>
      </p:sp>
      <p:sp>
        <p:nvSpPr>
          <p:cNvPr id="4" name="Espace réservé du contenu 2">
            <a:extLst>
              <a:ext uri="{FF2B5EF4-FFF2-40B4-BE49-F238E27FC236}">
                <a16:creationId xmlns:a16="http://schemas.microsoft.com/office/drawing/2014/main" id="{E8EE72DD-B580-42D9-848D-5E13D7307BA3}"/>
              </a:ext>
            </a:extLst>
          </p:cNvPr>
          <p:cNvSpPr txBox="1">
            <a:spLocks/>
          </p:cNvSpPr>
          <p:nvPr/>
        </p:nvSpPr>
        <p:spPr>
          <a:xfrm>
            <a:off x="1583485" y="1759089"/>
            <a:ext cx="7816154" cy="4376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fr-FR" sz="5400" dirty="0">
                <a:solidFill>
                  <a:schemeClr val="bg1">
                    <a:lumMod val="65000"/>
                  </a:schemeClr>
                </a:solidFill>
              </a:rPr>
              <a:t>Soap (4h)</a:t>
            </a:r>
          </a:p>
          <a:p>
            <a:pPr marL="514350" indent="-514350">
              <a:buFont typeface="+mj-lt"/>
              <a:buAutoNum type="arabicPeriod"/>
            </a:pPr>
            <a:r>
              <a:rPr lang="fr-FR" sz="5400" dirty="0">
                <a:solidFill>
                  <a:srgbClr val="92D050"/>
                </a:solidFill>
              </a:rPr>
              <a:t>REST (6h)</a:t>
            </a:r>
          </a:p>
          <a:p>
            <a:pPr marL="514350" indent="-514350">
              <a:buFont typeface="+mj-lt"/>
              <a:buAutoNum type="arabicPeriod"/>
            </a:pPr>
            <a:r>
              <a:rPr lang="fr-FR" sz="5400" dirty="0">
                <a:solidFill>
                  <a:schemeClr val="bg1">
                    <a:lumMod val="65000"/>
                  </a:schemeClr>
                </a:solidFill>
              </a:rPr>
              <a:t>Sécurité (6h)</a:t>
            </a:r>
          </a:p>
          <a:p>
            <a:pPr marL="514350" indent="-514350">
              <a:buFont typeface="+mj-lt"/>
              <a:buAutoNum type="arabicPeriod"/>
            </a:pPr>
            <a:r>
              <a:rPr lang="fr-FR" sz="5400" dirty="0" err="1">
                <a:solidFill>
                  <a:schemeClr val="bg1">
                    <a:lumMod val="65000"/>
                  </a:schemeClr>
                </a:solidFill>
              </a:rPr>
              <a:t>GraphQL</a:t>
            </a:r>
            <a:r>
              <a:rPr lang="fr-FR" sz="5400" dirty="0">
                <a:solidFill>
                  <a:schemeClr val="bg1">
                    <a:lumMod val="65000"/>
                  </a:schemeClr>
                </a:solidFill>
              </a:rPr>
              <a:t> &amp; </a:t>
            </a:r>
            <a:r>
              <a:rPr lang="fr-FR" sz="5400" dirty="0" err="1">
                <a:solidFill>
                  <a:schemeClr val="bg1">
                    <a:lumMod val="65000"/>
                  </a:schemeClr>
                </a:solidFill>
              </a:rPr>
              <a:t>gRPC</a:t>
            </a:r>
            <a:r>
              <a:rPr lang="fr-FR" sz="5400" dirty="0">
                <a:solidFill>
                  <a:schemeClr val="bg1">
                    <a:lumMod val="65000"/>
                  </a:schemeClr>
                </a:solidFill>
              </a:rPr>
              <a:t> (4h)</a:t>
            </a:r>
          </a:p>
          <a:p>
            <a:pPr marL="514350" indent="-514350">
              <a:buFont typeface="+mj-lt"/>
              <a:buAutoNum type="arabicPeriod"/>
            </a:pPr>
            <a:endParaRPr lang="fr-FR" sz="3600" dirty="0"/>
          </a:p>
          <a:p>
            <a:endParaRPr lang="fr-FR" sz="3600" dirty="0"/>
          </a:p>
        </p:txBody>
      </p:sp>
      <p:sp>
        <p:nvSpPr>
          <p:cNvPr id="13" name="Flèche : droite 12">
            <a:extLst>
              <a:ext uri="{FF2B5EF4-FFF2-40B4-BE49-F238E27FC236}">
                <a16:creationId xmlns:a16="http://schemas.microsoft.com/office/drawing/2014/main" id="{7844594A-671A-4BD4-800E-72EBE91CF02A}"/>
              </a:ext>
            </a:extLst>
          </p:cNvPr>
          <p:cNvSpPr/>
          <p:nvPr/>
        </p:nvSpPr>
        <p:spPr>
          <a:xfrm>
            <a:off x="265471" y="2418735"/>
            <a:ext cx="1091381" cy="117987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92D050"/>
              </a:solidFill>
            </a:endParaRPr>
          </a:p>
        </p:txBody>
      </p:sp>
      <p:sp>
        <p:nvSpPr>
          <p:cNvPr id="3" name="Rectangle 2">
            <a:extLst>
              <a:ext uri="{FF2B5EF4-FFF2-40B4-BE49-F238E27FC236}">
                <a16:creationId xmlns:a16="http://schemas.microsoft.com/office/drawing/2014/main" id="{6A17494B-C632-43B9-B348-0A9A364CEEBA}"/>
              </a:ext>
            </a:extLst>
          </p:cNvPr>
          <p:cNvSpPr/>
          <p:nvPr/>
        </p:nvSpPr>
        <p:spPr>
          <a:xfrm>
            <a:off x="133532" y="6253279"/>
            <a:ext cx="6334170" cy="461665"/>
          </a:xfrm>
          <a:prstGeom prst="rect">
            <a:avLst/>
          </a:prstGeom>
        </p:spPr>
        <p:txBody>
          <a:bodyPr wrap="none">
            <a:spAutoFit/>
          </a:bodyPr>
          <a:lstStyle/>
          <a:p>
            <a:r>
              <a:rPr lang="fr-FR" sz="2400" dirty="0">
                <a:hlinkClick r:id="rId3"/>
              </a:rPr>
              <a:t>https://github.com/guillaumechervet/course.rest</a:t>
            </a:r>
            <a:endParaRPr lang="fr-FR" sz="2400" dirty="0"/>
          </a:p>
        </p:txBody>
      </p:sp>
    </p:spTree>
    <p:extLst>
      <p:ext uri="{BB962C8B-B14F-4D97-AF65-F5344CB8AC3E}">
        <p14:creationId xmlns:p14="http://schemas.microsoft.com/office/powerpoint/2010/main" val="1810901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64810C-8811-4513-A840-4551B5A5C725}"/>
              </a:ext>
            </a:extLst>
          </p:cNvPr>
          <p:cNvSpPr>
            <a:spLocks noGrp="1"/>
          </p:cNvSpPr>
          <p:nvPr>
            <p:ph type="title"/>
          </p:nvPr>
        </p:nvSpPr>
        <p:spPr>
          <a:xfrm>
            <a:off x="838200" y="-76400"/>
            <a:ext cx="10515600" cy="1325563"/>
          </a:xfrm>
        </p:spPr>
        <p:txBody>
          <a:bodyPr/>
          <a:lstStyle/>
          <a:p>
            <a:r>
              <a:rPr lang="fr-FR" dirty="0"/>
              <a:t>REST comparer à SOAP</a:t>
            </a:r>
          </a:p>
        </p:txBody>
      </p:sp>
      <p:graphicFrame>
        <p:nvGraphicFramePr>
          <p:cNvPr id="4" name="Tableau 3">
            <a:extLst>
              <a:ext uri="{FF2B5EF4-FFF2-40B4-BE49-F238E27FC236}">
                <a16:creationId xmlns:a16="http://schemas.microsoft.com/office/drawing/2014/main" id="{146B84F5-2D43-42DF-BEF8-C5773E3953BE}"/>
              </a:ext>
            </a:extLst>
          </p:cNvPr>
          <p:cNvGraphicFramePr>
            <a:graphicFrameLocks noGrp="1"/>
          </p:cNvGraphicFramePr>
          <p:nvPr>
            <p:extLst>
              <p:ext uri="{D42A27DB-BD31-4B8C-83A1-F6EECF244321}">
                <p14:modId xmlns:p14="http://schemas.microsoft.com/office/powerpoint/2010/main" val="2716664852"/>
              </p:ext>
            </p:extLst>
          </p:nvPr>
        </p:nvGraphicFramePr>
        <p:xfrm>
          <a:off x="2640240" y="1020563"/>
          <a:ext cx="6517203" cy="5577916"/>
        </p:xfrm>
        <a:graphic>
          <a:graphicData uri="http://schemas.openxmlformats.org/drawingml/2006/table">
            <a:tbl>
              <a:tblPr firstRow="1" bandRow="1">
                <a:tableStyleId>{5C22544A-7EE6-4342-B048-85BDC9FD1C3A}</a:tableStyleId>
              </a:tblPr>
              <a:tblGrid>
                <a:gridCol w="2362281">
                  <a:extLst>
                    <a:ext uri="{9D8B030D-6E8A-4147-A177-3AD203B41FA5}">
                      <a16:colId xmlns:a16="http://schemas.microsoft.com/office/drawing/2014/main" val="86664474"/>
                    </a:ext>
                  </a:extLst>
                </a:gridCol>
                <a:gridCol w="2077461">
                  <a:extLst>
                    <a:ext uri="{9D8B030D-6E8A-4147-A177-3AD203B41FA5}">
                      <a16:colId xmlns:a16="http://schemas.microsoft.com/office/drawing/2014/main" val="2046753038"/>
                    </a:ext>
                  </a:extLst>
                </a:gridCol>
                <a:gridCol w="2077461">
                  <a:extLst>
                    <a:ext uri="{9D8B030D-6E8A-4147-A177-3AD203B41FA5}">
                      <a16:colId xmlns:a16="http://schemas.microsoft.com/office/drawing/2014/main" val="2063293232"/>
                    </a:ext>
                  </a:extLst>
                </a:gridCol>
              </a:tblGrid>
              <a:tr h="490213">
                <a:tc>
                  <a:txBody>
                    <a:bodyPr/>
                    <a:lstStyle/>
                    <a:p>
                      <a:endParaRPr lang="fr-FR" sz="2000" dirty="0"/>
                    </a:p>
                  </a:txBody>
                  <a:tcPr/>
                </a:tc>
                <a:tc>
                  <a:txBody>
                    <a:bodyPr/>
                    <a:lstStyle/>
                    <a:p>
                      <a:r>
                        <a:rPr lang="fr-FR" sz="2000" dirty="0"/>
                        <a:t>SOAP</a:t>
                      </a:r>
                    </a:p>
                  </a:txBody>
                  <a:tcPr/>
                </a:tc>
                <a:tc>
                  <a:txBody>
                    <a:bodyPr/>
                    <a:lstStyle/>
                    <a:p>
                      <a:r>
                        <a:rPr lang="fr-FR" sz="2000" dirty="0"/>
                        <a:t>REST</a:t>
                      </a:r>
                    </a:p>
                  </a:txBody>
                  <a:tcPr/>
                </a:tc>
                <a:extLst>
                  <a:ext uri="{0D108BD9-81ED-4DB2-BD59-A6C34878D82A}">
                    <a16:rowId xmlns:a16="http://schemas.microsoft.com/office/drawing/2014/main" val="3658537522"/>
                  </a:ext>
                </a:extLst>
              </a:tr>
              <a:tr h="497021">
                <a:tc>
                  <a:txBody>
                    <a:bodyPr/>
                    <a:lstStyle/>
                    <a:p>
                      <a:r>
                        <a:rPr lang="fr-FR" sz="2000" dirty="0"/>
                        <a:t>Définie par</a:t>
                      </a: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tc>
                  <a:txBody>
                    <a:bodyPr/>
                    <a:lstStyle/>
                    <a:p>
                      <a:r>
                        <a:rPr lang="fr-FR" sz="2000" dirty="0"/>
                        <a:t>W3C</a:t>
                      </a:r>
                      <a:br>
                        <a:rPr lang="fr-FR" sz="2000" dirty="0"/>
                      </a:br>
                      <a:endParaRPr lang="fr-FR" sz="20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2000" dirty="0"/>
                        <a:t>Plateforme</a:t>
                      </a:r>
                    </a:p>
                  </a:txBody>
                  <a:tcPr/>
                </a:tc>
                <a:tc>
                  <a:txBody>
                    <a:bodyPr/>
                    <a:lstStyle/>
                    <a:p>
                      <a:r>
                        <a:rPr lang="fr-FR" sz="2000" dirty="0"/>
                        <a:t>Multi</a:t>
                      </a:r>
                    </a:p>
                  </a:txBody>
                  <a:tcPr/>
                </a:tc>
                <a:tc>
                  <a:txBody>
                    <a:bodyPr/>
                    <a:lstStyle/>
                    <a:p>
                      <a:r>
                        <a:rPr lang="fr-FR" sz="2000" dirty="0"/>
                        <a:t>Multi</a:t>
                      </a:r>
                    </a:p>
                  </a:txBody>
                  <a:tcPr/>
                </a:tc>
                <a:extLst>
                  <a:ext uri="{0D108BD9-81ED-4DB2-BD59-A6C34878D82A}">
                    <a16:rowId xmlns:a16="http://schemas.microsoft.com/office/drawing/2014/main" val="2311395176"/>
                  </a:ext>
                </a:extLst>
              </a:tr>
              <a:tr h="590114">
                <a:tc>
                  <a:txBody>
                    <a:bodyPr/>
                    <a:lstStyle/>
                    <a:p>
                      <a:r>
                        <a:rPr lang="fr-FR" sz="2000" dirty="0"/>
                        <a:t>Langage de développement</a:t>
                      </a:r>
                    </a:p>
                  </a:txBody>
                  <a:tcPr/>
                </a:tc>
                <a:tc>
                  <a:txBody>
                    <a:bodyPr/>
                    <a:lstStyle/>
                    <a:p>
                      <a:r>
                        <a:rPr lang="fr-FR" sz="2000" dirty="0"/>
                        <a:t>Multi</a:t>
                      </a:r>
                    </a:p>
                  </a:txBody>
                  <a:tcPr/>
                </a:tc>
                <a:tc>
                  <a:txBody>
                    <a:bodyPr/>
                    <a:lstStyle/>
                    <a:p>
                      <a:r>
                        <a:rPr lang="fr-FR" sz="2000" dirty="0" err="1"/>
                        <a:t>Mutli</a:t>
                      </a:r>
                      <a:endParaRPr lang="fr-FR" sz="2000" dirty="0"/>
                    </a:p>
                  </a:txBody>
                  <a:tcPr/>
                </a:tc>
                <a:extLst>
                  <a:ext uri="{0D108BD9-81ED-4DB2-BD59-A6C34878D82A}">
                    <a16:rowId xmlns:a16="http://schemas.microsoft.com/office/drawing/2014/main" val="1615916993"/>
                  </a:ext>
                </a:extLst>
              </a:tr>
              <a:tr h="0">
                <a:tc>
                  <a:txBody>
                    <a:bodyPr/>
                    <a:lstStyle/>
                    <a:p>
                      <a:r>
                        <a:rPr lang="fr-FR" sz="2000" dirty="0"/>
                        <a:t>Format d’échange</a:t>
                      </a:r>
                    </a:p>
                  </a:txBody>
                  <a:tcPr/>
                </a:tc>
                <a:tc>
                  <a:txBody>
                    <a:bodyPr/>
                    <a:lstStyle/>
                    <a:p>
                      <a:r>
                        <a:rPr lang="fr-FR" sz="2000" dirty="0"/>
                        <a:t>XML</a:t>
                      </a:r>
                    </a:p>
                  </a:txBody>
                  <a:tcPr/>
                </a:tc>
                <a:tc>
                  <a:txBody>
                    <a:bodyPr/>
                    <a:lstStyle/>
                    <a:p>
                      <a:r>
                        <a:rPr lang="fr-FR" sz="2000" dirty="0"/>
                        <a:t>JSON, XML, YAML, etc.</a:t>
                      </a:r>
                    </a:p>
                  </a:txBody>
                  <a:tcPr/>
                </a:tc>
                <a:extLst>
                  <a:ext uri="{0D108BD9-81ED-4DB2-BD59-A6C34878D82A}">
                    <a16:rowId xmlns:a16="http://schemas.microsoft.com/office/drawing/2014/main" val="1745707731"/>
                  </a:ext>
                </a:extLst>
              </a:tr>
              <a:tr h="468446">
                <a:tc>
                  <a:txBody>
                    <a:bodyPr/>
                    <a:lstStyle/>
                    <a:p>
                      <a:r>
                        <a:rPr lang="fr-FR" sz="2000" dirty="0"/>
                        <a:t>Langage de définition</a:t>
                      </a:r>
                    </a:p>
                  </a:txBody>
                  <a:tcPr/>
                </a:tc>
                <a:tc>
                  <a:txBody>
                    <a:bodyPr/>
                    <a:lstStyle/>
                    <a:p>
                      <a:r>
                        <a:rPr lang="fr-FR" sz="2000" dirty="0"/>
                        <a:t>WSDL</a:t>
                      </a:r>
                    </a:p>
                  </a:txBody>
                  <a:tcPr/>
                </a:tc>
                <a:tc>
                  <a:txBody>
                    <a:bodyPr/>
                    <a:lstStyle/>
                    <a:p>
                      <a:r>
                        <a:rPr lang="fr-FR" sz="2000" dirty="0" err="1"/>
                        <a:t>OpenAPI</a:t>
                      </a:r>
                      <a:r>
                        <a:rPr lang="fr-FR" sz="2000" dirty="0"/>
                        <a:t> </a:t>
                      </a:r>
                      <a:r>
                        <a:rPr lang="fr-FR" sz="2000" dirty="0" err="1"/>
                        <a:t>Specification</a:t>
                      </a:r>
                      <a:endParaRPr lang="fr-FR" sz="2000" dirty="0"/>
                    </a:p>
                  </a:txBody>
                  <a:tcPr/>
                </a:tc>
                <a:extLst>
                  <a:ext uri="{0D108BD9-81ED-4DB2-BD59-A6C34878D82A}">
                    <a16:rowId xmlns:a16="http://schemas.microsoft.com/office/drawing/2014/main" val="3083815491"/>
                  </a:ext>
                </a:extLst>
              </a:tr>
              <a:tr h="346526">
                <a:tc>
                  <a:txBody>
                    <a:bodyPr/>
                    <a:lstStyle/>
                    <a:p>
                      <a:r>
                        <a:rPr lang="fr-FR" sz="2000" dirty="0"/>
                        <a:t>Transport</a:t>
                      </a:r>
                    </a:p>
                  </a:txBody>
                  <a:tcPr/>
                </a:tc>
                <a:tc>
                  <a:txBody>
                    <a:bodyPr/>
                    <a:lstStyle/>
                    <a:p>
                      <a:r>
                        <a:rPr lang="fr-FR" sz="2000" dirty="0"/>
                        <a:t>HTTP, SMTP, etc.</a:t>
                      </a:r>
                    </a:p>
                  </a:txBody>
                  <a:tcPr/>
                </a:tc>
                <a:tc>
                  <a:txBody>
                    <a:bodyPr/>
                    <a:lstStyle/>
                    <a:p>
                      <a:r>
                        <a:rPr lang="fr-FR" sz="2000" dirty="0"/>
                        <a:t>HTTP</a:t>
                      </a:r>
                    </a:p>
                  </a:txBody>
                  <a:tcPr/>
                </a:tc>
                <a:extLst>
                  <a:ext uri="{0D108BD9-81ED-4DB2-BD59-A6C34878D82A}">
                    <a16:rowId xmlns:a16="http://schemas.microsoft.com/office/drawing/2014/main" val="2666933613"/>
                  </a:ext>
                </a:extLst>
              </a:tr>
              <a:tr h="497021">
                <a:tc>
                  <a:txBody>
                    <a:bodyPr/>
                    <a:lstStyle/>
                    <a:p>
                      <a:r>
                        <a:rPr lang="fr-FR" sz="2000" dirty="0"/>
                        <a:t>Sécurité</a:t>
                      </a:r>
                    </a:p>
                  </a:txBody>
                  <a:tcPr/>
                </a:tc>
                <a:tc>
                  <a:txBody>
                    <a:bodyPr/>
                    <a:lstStyle/>
                    <a:p>
                      <a:r>
                        <a:rPr lang="fr-FR" sz="2000" dirty="0"/>
                        <a:t>SSL</a:t>
                      </a:r>
                    </a:p>
                  </a:txBody>
                  <a:tcPr/>
                </a:tc>
                <a:tc>
                  <a:txBody>
                    <a:bodyPr/>
                    <a:lstStyle/>
                    <a:p>
                      <a:r>
                        <a:rPr lang="fr-FR" sz="2000" dirty="0"/>
                        <a:t>SSL</a:t>
                      </a:r>
                    </a:p>
                  </a:txBody>
                  <a:tcPr/>
                </a:tc>
                <a:extLst>
                  <a:ext uri="{0D108BD9-81ED-4DB2-BD59-A6C34878D82A}">
                    <a16:rowId xmlns:a16="http://schemas.microsoft.com/office/drawing/2014/main" val="1346628913"/>
                  </a:ext>
                </a:extLst>
              </a:tr>
              <a:tr h="497021">
                <a:tc>
                  <a:txBody>
                    <a:bodyPr/>
                    <a:lstStyle/>
                    <a:p>
                      <a:r>
                        <a:rPr lang="fr-FR" sz="2000" dirty="0"/>
                        <a:t>Web Service</a:t>
                      </a:r>
                    </a:p>
                  </a:txBody>
                  <a:tcPr/>
                </a:tc>
                <a:tc>
                  <a:txBody>
                    <a:bodyPr/>
                    <a:lstStyle/>
                    <a:p>
                      <a:r>
                        <a:rPr lang="fr-FR" sz="2000" dirty="0"/>
                        <a:t>Oui</a:t>
                      </a:r>
                    </a:p>
                  </a:txBody>
                  <a:tcPr/>
                </a:tc>
                <a:tc>
                  <a:txBody>
                    <a:bodyPr/>
                    <a:lstStyle/>
                    <a:p>
                      <a:r>
                        <a:rPr lang="fr-FR" sz="2000" dirty="0"/>
                        <a:t>Oui</a:t>
                      </a:r>
                    </a:p>
                  </a:txBody>
                  <a:tcPr/>
                </a:tc>
                <a:extLst>
                  <a:ext uri="{0D108BD9-81ED-4DB2-BD59-A6C34878D82A}">
                    <a16:rowId xmlns:a16="http://schemas.microsoft.com/office/drawing/2014/main" val="3912620809"/>
                  </a:ext>
                </a:extLst>
              </a:tr>
              <a:tr h="497021">
                <a:tc>
                  <a:txBody>
                    <a:bodyPr/>
                    <a:lstStyle/>
                    <a:p>
                      <a:r>
                        <a:rPr lang="fr-FR" sz="2000" dirty="0"/>
                        <a:t>Protocole RPC</a:t>
                      </a:r>
                    </a:p>
                  </a:txBody>
                  <a:tcPr/>
                </a:tc>
                <a:tc>
                  <a:txBody>
                    <a:bodyPr/>
                    <a:lstStyle/>
                    <a:p>
                      <a:r>
                        <a:rPr lang="fr-FR" sz="2000" dirty="0"/>
                        <a:t>Oui</a:t>
                      </a:r>
                    </a:p>
                  </a:txBody>
                  <a:tcPr/>
                </a:tc>
                <a:tc>
                  <a:txBody>
                    <a:bodyPr/>
                    <a:lstStyle/>
                    <a:p>
                      <a:r>
                        <a:rPr lang="fr-FR" sz="2000" dirty="0"/>
                        <a:t>Non</a:t>
                      </a:r>
                    </a:p>
                  </a:txBody>
                  <a:tcPr/>
                </a:tc>
                <a:extLst>
                  <a:ext uri="{0D108BD9-81ED-4DB2-BD59-A6C34878D82A}">
                    <a16:rowId xmlns:a16="http://schemas.microsoft.com/office/drawing/2014/main" val="1658433876"/>
                  </a:ext>
                </a:extLst>
              </a:tr>
            </a:tbl>
          </a:graphicData>
        </a:graphic>
      </p:graphicFrame>
    </p:spTree>
    <p:extLst>
      <p:ext uri="{BB962C8B-B14F-4D97-AF65-F5344CB8AC3E}">
        <p14:creationId xmlns:p14="http://schemas.microsoft.com/office/powerpoint/2010/main" val="8215972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285760"/>
            <a:ext cx="10991853" cy="1325563"/>
          </a:xfrm>
        </p:spPr>
        <p:txBody>
          <a:bodyPr/>
          <a:lstStyle/>
          <a:p>
            <a:r>
              <a:rPr lang="fr-FR" dirty="0"/>
              <a:t>Comparaison</a:t>
            </a:r>
          </a:p>
        </p:txBody>
      </p:sp>
      <p:graphicFrame>
        <p:nvGraphicFramePr>
          <p:cNvPr id="4" name="Tableau 3"/>
          <p:cNvGraphicFramePr>
            <a:graphicFrameLocks noGrp="1"/>
          </p:cNvGraphicFramePr>
          <p:nvPr>
            <p:extLst>
              <p:ext uri="{D42A27DB-BD31-4B8C-83A1-F6EECF244321}">
                <p14:modId xmlns:p14="http://schemas.microsoft.com/office/powerpoint/2010/main" val="2510052866"/>
              </p:ext>
            </p:extLst>
          </p:nvPr>
        </p:nvGraphicFramePr>
        <p:xfrm>
          <a:off x="1470600" y="1002865"/>
          <a:ext cx="9212710" cy="4990556"/>
        </p:xfrm>
        <a:graphic>
          <a:graphicData uri="http://schemas.openxmlformats.org/drawingml/2006/table">
            <a:tbl>
              <a:tblPr firstRow="1" bandRow="1">
                <a:tableStyleId>{5C22544A-7EE6-4342-B048-85BDC9FD1C3A}</a:tableStyleId>
              </a:tblPr>
              <a:tblGrid>
                <a:gridCol w="2039238">
                  <a:extLst>
                    <a:ext uri="{9D8B030D-6E8A-4147-A177-3AD203B41FA5}">
                      <a16:colId xmlns:a16="http://schemas.microsoft.com/office/drawing/2014/main" val="86664474"/>
                    </a:ext>
                  </a:extLst>
                </a:gridCol>
                <a:gridCol w="1793368">
                  <a:extLst>
                    <a:ext uri="{9D8B030D-6E8A-4147-A177-3AD203B41FA5}">
                      <a16:colId xmlns:a16="http://schemas.microsoft.com/office/drawing/2014/main" val="4233947480"/>
                    </a:ext>
                  </a:extLst>
                </a:gridCol>
                <a:gridCol w="1793368">
                  <a:extLst>
                    <a:ext uri="{9D8B030D-6E8A-4147-A177-3AD203B41FA5}">
                      <a16:colId xmlns:a16="http://schemas.microsoft.com/office/drawing/2014/main" val="1565361118"/>
                    </a:ext>
                  </a:extLst>
                </a:gridCol>
                <a:gridCol w="1793368">
                  <a:extLst>
                    <a:ext uri="{9D8B030D-6E8A-4147-A177-3AD203B41FA5}">
                      <a16:colId xmlns:a16="http://schemas.microsoft.com/office/drawing/2014/main" val="2608532675"/>
                    </a:ext>
                  </a:extLst>
                </a:gridCol>
                <a:gridCol w="1793368">
                  <a:extLst>
                    <a:ext uri="{9D8B030D-6E8A-4147-A177-3AD203B41FA5}">
                      <a16:colId xmlns:a16="http://schemas.microsoft.com/office/drawing/2014/main" val="2046753038"/>
                    </a:ext>
                  </a:extLst>
                </a:gridCol>
              </a:tblGrid>
              <a:tr h="490213">
                <a:tc>
                  <a:txBody>
                    <a:bodyPr/>
                    <a:lstStyle/>
                    <a:p>
                      <a:endParaRPr lang="fr-FR" sz="1600" dirty="0"/>
                    </a:p>
                  </a:txBody>
                  <a:tcPr/>
                </a:tc>
                <a:tc>
                  <a:txBody>
                    <a:bodyPr/>
                    <a:lstStyle/>
                    <a:p>
                      <a:r>
                        <a:rPr lang="fr-FR" sz="1600" dirty="0"/>
                        <a:t>SOAP</a:t>
                      </a:r>
                    </a:p>
                  </a:txBody>
                  <a:tcPr/>
                </a:tc>
                <a:tc>
                  <a:txBody>
                    <a:bodyPr/>
                    <a:lstStyle/>
                    <a:p>
                      <a:r>
                        <a:rPr lang="fr-FR" sz="1600" dirty="0"/>
                        <a:t>REST</a:t>
                      </a:r>
                    </a:p>
                  </a:txBody>
                  <a:tcPr/>
                </a:tc>
                <a:tc>
                  <a:txBody>
                    <a:bodyPr/>
                    <a:lstStyle/>
                    <a:p>
                      <a:r>
                        <a:rPr lang="fr-FR" sz="1600" dirty="0"/>
                        <a:t>GRAPHQL</a:t>
                      </a:r>
                    </a:p>
                  </a:txBody>
                  <a:tcPr/>
                </a:tc>
                <a:tc>
                  <a:txBody>
                    <a:bodyPr/>
                    <a:lstStyle/>
                    <a:p>
                      <a:r>
                        <a:rPr lang="fr-FR" sz="1600" dirty="0" err="1"/>
                        <a:t>gRPC</a:t>
                      </a:r>
                      <a:endParaRPr lang="fr-FR" sz="1600" dirty="0"/>
                    </a:p>
                  </a:txBody>
                  <a:tcPr/>
                </a:tc>
                <a:extLst>
                  <a:ext uri="{0D108BD9-81ED-4DB2-BD59-A6C34878D82A}">
                    <a16:rowId xmlns:a16="http://schemas.microsoft.com/office/drawing/2014/main" val="3658537522"/>
                  </a:ext>
                </a:extLst>
              </a:tr>
              <a:tr h="497021">
                <a:tc>
                  <a:txBody>
                    <a:bodyPr/>
                    <a:lstStyle/>
                    <a:p>
                      <a:r>
                        <a:rPr lang="fr-FR" sz="1600" dirty="0"/>
                        <a:t>Définie par</a:t>
                      </a: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W3C</a:t>
                      </a:r>
                      <a:br>
                        <a:rPr lang="fr-FR" sz="1600" dirty="0"/>
                      </a:br>
                      <a:endParaRPr lang="fr-FR" sz="1600" kern="1200" dirty="0">
                        <a:solidFill>
                          <a:schemeClr val="bg1">
                            <a:lumMod val="50000"/>
                          </a:schemeClr>
                        </a:solidFill>
                        <a:latin typeface="+mn-lt"/>
                        <a:ea typeface="+mn-ea"/>
                        <a:cs typeface="+mn-cs"/>
                      </a:endParaRPr>
                    </a:p>
                  </a:txBody>
                  <a:tcPr/>
                </a:tc>
                <a:tc>
                  <a:txBody>
                    <a:bodyPr/>
                    <a:lstStyle/>
                    <a:p>
                      <a:r>
                        <a:rPr lang="fr-FR" sz="1600" dirty="0"/>
                        <a:t>Facebook  </a:t>
                      </a:r>
                      <a:r>
                        <a:rPr lang="fr-FR" sz="1600" dirty="0" err="1"/>
                        <a:t>then</a:t>
                      </a:r>
                      <a:br>
                        <a:rPr lang="fr-FR" sz="1600" dirty="0"/>
                      </a:br>
                      <a:r>
                        <a:rPr lang="fr-FR" sz="1600" dirty="0"/>
                        <a:t>open </a:t>
                      </a:r>
                      <a:r>
                        <a:rPr lang="fr-FR" sz="1600" dirty="0" err="1"/>
                        <a:t>sourced</a:t>
                      </a:r>
                      <a:r>
                        <a:rPr lang="fr-FR" sz="1600" dirty="0"/>
                        <a:t> </a:t>
                      </a:r>
                      <a:endParaRPr lang="fr-FR" sz="1600" kern="1200" dirty="0">
                        <a:solidFill>
                          <a:schemeClr val="bg1">
                            <a:lumMod val="50000"/>
                          </a:schemeClr>
                        </a:solidFill>
                        <a:latin typeface="+mn-lt"/>
                        <a:ea typeface="+mn-ea"/>
                        <a:cs typeface="+mn-cs"/>
                      </a:endParaRPr>
                    </a:p>
                  </a:txBody>
                  <a:tcPr/>
                </a:tc>
                <a:tc>
                  <a:txBody>
                    <a:bodyPr/>
                    <a:lstStyle/>
                    <a:p>
                      <a:r>
                        <a:rPr lang="fr-FR" sz="1600" dirty="0"/>
                        <a:t>Google </a:t>
                      </a:r>
                      <a:r>
                        <a:rPr lang="fr-FR" sz="1600" dirty="0" err="1"/>
                        <a:t>then</a:t>
                      </a:r>
                      <a:r>
                        <a:rPr lang="fr-FR" sz="1600" dirty="0"/>
                        <a:t> open </a:t>
                      </a:r>
                      <a:r>
                        <a:rPr lang="fr-FR" sz="1600" dirty="0" err="1"/>
                        <a:t>sourced</a:t>
                      </a:r>
                      <a:endParaRPr lang="fr-FR" sz="1600" kern="1200" dirty="0">
                        <a:solidFill>
                          <a:schemeClr val="bg1">
                            <a:lumMod val="50000"/>
                          </a:schemeClr>
                        </a:solidFill>
                        <a:latin typeface="+mn-lt"/>
                        <a:ea typeface="+mn-ea"/>
                        <a:cs typeface="+mn-cs"/>
                      </a:endParaRPr>
                    </a:p>
                  </a:txBody>
                  <a:tcPr/>
                </a:tc>
                <a:extLst>
                  <a:ext uri="{0D108BD9-81ED-4DB2-BD59-A6C34878D82A}">
                    <a16:rowId xmlns:a16="http://schemas.microsoft.com/office/drawing/2014/main" val="3079968419"/>
                  </a:ext>
                </a:extLst>
              </a:tr>
              <a:tr h="301322">
                <a:tc>
                  <a:txBody>
                    <a:bodyPr/>
                    <a:lstStyle/>
                    <a:p>
                      <a:r>
                        <a:rPr lang="fr-FR" sz="1600" dirty="0"/>
                        <a:t>Plateforme</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tc>
                  <a:txBody>
                    <a:bodyPr/>
                    <a:lstStyle/>
                    <a:p>
                      <a:r>
                        <a:rPr lang="fr-FR" sz="1600" dirty="0"/>
                        <a:t>Multi</a:t>
                      </a:r>
                    </a:p>
                  </a:txBody>
                  <a:tcPr/>
                </a:tc>
                <a:extLst>
                  <a:ext uri="{0D108BD9-81ED-4DB2-BD59-A6C34878D82A}">
                    <a16:rowId xmlns:a16="http://schemas.microsoft.com/office/drawing/2014/main" val="2311395176"/>
                  </a:ext>
                </a:extLst>
              </a:tr>
              <a:tr h="590114">
                <a:tc>
                  <a:txBody>
                    <a:bodyPr/>
                    <a:lstStyle/>
                    <a:p>
                      <a:r>
                        <a:rPr lang="fr-FR" sz="1600" dirty="0"/>
                        <a:t>Langage de développement</a:t>
                      </a:r>
                    </a:p>
                  </a:txBody>
                  <a:tcPr/>
                </a:tc>
                <a:tc>
                  <a:txBody>
                    <a:bodyPr/>
                    <a:lstStyle/>
                    <a:p>
                      <a:r>
                        <a:rPr lang="fr-FR" sz="1600" dirty="0"/>
                        <a:t>Multi</a:t>
                      </a:r>
                    </a:p>
                  </a:txBody>
                  <a:tcPr/>
                </a:tc>
                <a:tc>
                  <a:txBody>
                    <a:bodyPr/>
                    <a:lstStyle/>
                    <a:p>
                      <a:r>
                        <a:rPr lang="fr-FR" sz="1600" dirty="0" err="1"/>
                        <a:t>Mutli</a:t>
                      </a:r>
                      <a:endParaRPr lang="fr-FR" sz="1600" dirty="0"/>
                    </a:p>
                  </a:txBody>
                  <a:tcPr/>
                </a:tc>
                <a:tc>
                  <a:txBody>
                    <a:bodyPr/>
                    <a:lstStyle/>
                    <a:p>
                      <a:r>
                        <a:rPr lang="fr-FR" sz="1600" dirty="0"/>
                        <a:t>Multi</a:t>
                      </a:r>
                    </a:p>
                  </a:txBody>
                  <a:tcPr/>
                </a:tc>
                <a:tc>
                  <a:txBody>
                    <a:bodyPr/>
                    <a:lstStyle/>
                    <a:p>
                      <a:r>
                        <a:rPr lang="fr-FR" sz="1600" dirty="0" err="1"/>
                        <a:t>Mutli</a:t>
                      </a:r>
                      <a:endParaRPr lang="fr-FR" sz="1600" dirty="0"/>
                    </a:p>
                  </a:txBody>
                  <a:tcPr/>
                </a:tc>
                <a:extLst>
                  <a:ext uri="{0D108BD9-81ED-4DB2-BD59-A6C34878D82A}">
                    <a16:rowId xmlns:a16="http://schemas.microsoft.com/office/drawing/2014/main" val="1615916993"/>
                  </a:ext>
                </a:extLst>
              </a:tr>
              <a:tr h="0">
                <a:tc>
                  <a:txBody>
                    <a:bodyPr/>
                    <a:lstStyle/>
                    <a:p>
                      <a:r>
                        <a:rPr lang="fr-FR" sz="1600" dirty="0"/>
                        <a:t>Format d’échange</a:t>
                      </a:r>
                    </a:p>
                  </a:txBody>
                  <a:tcPr/>
                </a:tc>
                <a:tc>
                  <a:txBody>
                    <a:bodyPr/>
                    <a:lstStyle/>
                    <a:p>
                      <a:r>
                        <a:rPr lang="fr-FR" sz="1600" dirty="0"/>
                        <a:t>XML</a:t>
                      </a:r>
                    </a:p>
                  </a:txBody>
                  <a:tcPr/>
                </a:tc>
                <a:tc>
                  <a:txBody>
                    <a:bodyPr/>
                    <a:lstStyle/>
                    <a:p>
                      <a:r>
                        <a:rPr lang="fr-FR" sz="1600" dirty="0"/>
                        <a:t>JSON, XML, YAML, </a:t>
                      </a:r>
                      <a:r>
                        <a:rPr lang="fr-FR" sz="1600" dirty="0" err="1"/>
                        <a:t>ect</a:t>
                      </a:r>
                      <a:r>
                        <a:rPr lang="fr-FR" sz="1600" dirty="0"/>
                        <a:t>.</a:t>
                      </a:r>
                    </a:p>
                  </a:txBody>
                  <a:tcPr/>
                </a:tc>
                <a:tc>
                  <a:txBody>
                    <a:bodyPr/>
                    <a:lstStyle/>
                    <a:p>
                      <a:r>
                        <a:rPr lang="fr-FR" sz="1600" dirty="0"/>
                        <a:t>JSON</a:t>
                      </a:r>
                    </a:p>
                  </a:txBody>
                  <a:tcPr/>
                </a:tc>
                <a:tc>
                  <a:txBody>
                    <a:bodyPr/>
                    <a:lstStyle/>
                    <a:p>
                      <a:r>
                        <a:rPr lang="fr-FR" sz="1600" dirty="0"/>
                        <a:t>Binaire PROTOBUF, JSON, etc.</a:t>
                      </a:r>
                    </a:p>
                  </a:txBody>
                  <a:tcPr/>
                </a:tc>
                <a:extLst>
                  <a:ext uri="{0D108BD9-81ED-4DB2-BD59-A6C34878D82A}">
                    <a16:rowId xmlns:a16="http://schemas.microsoft.com/office/drawing/2014/main" val="1745707731"/>
                  </a:ext>
                </a:extLst>
              </a:tr>
              <a:tr h="468446">
                <a:tc>
                  <a:txBody>
                    <a:bodyPr/>
                    <a:lstStyle/>
                    <a:p>
                      <a:r>
                        <a:rPr lang="fr-FR" sz="1600" dirty="0"/>
                        <a:t>Langage de définition</a:t>
                      </a:r>
                    </a:p>
                  </a:txBody>
                  <a:tcPr/>
                </a:tc>
                <a:tc>
                  <a:txBody>
                    <a:bodyPr/>
                    <a:lstStyle/>
                    <a:p>
                      <a:r>
                        <a:rPr lang="fr-FR" sz="1600" dirty="0"/>
                        <a:t>WSDL</a:t>
                      </a:r>
                    </a:p>
                  </a:txBody>
                  <a:tcPr/>
                </a:tc>
                <a:tc>
                  <a:txBody>
                    <a:bodyPr/>
                    <a:lstStyle/>
                    <a:p>
                      <a:r>
                        <a:rPr lang="fr-FR" sz="1600" dirty="0" err="1"/>
                        <a:t>OpenAPI</a:t>
                      </a:r>
                      <a:r>
                        <a:rPr lang="fr-FR" sz="1600" dirty="0"/>
                        <a:t> </a:t>
                      </a:r>
                      <a:r>
                        <a:rPr lang="fr-FR" sz="1600" dirty="0" err="1"/>
                        <a:t>Specification</a:t>
                      </a:r>
                      <a:endParaRPr lang="fr-FR" sz="1600" dirty="0"/>
                    </a:p>
                  </a:txBody>
                  <a:tcPr/>
                </a:tc>
                <a:tc>
                  <a:txBody>
                    <a:bodyPr/>
                    <a:lstStyle/>
                    <a:p>
                      <a:r>
                        <a:rPr lang="fr-FR" sz="1600" dirty="0"/>
                        <a:t>GRAPHQL</a:t>
                      </a:r>
                    </a:p>
                  </a:txBody>
                  <a:tcPr/>
                </a:tc>
                <a:tc>
                  <a:txBody>
                    <a:bodyPr/>
                    <a:lstStyle/>
                    <a:p>
                      <a:endParaRPr lang="fr-FR" sz="1600" dirty="0"/>
                    </a:p>
                  </a:txBody>
                  <a:tcPr/>
                </a:tc>
                <a:extLst>
                  <a:ext uri="{0D108BD9-81ED-4DB2-BD59-A6C34878D82A}">
                    <a16:rowId xmlns:a16="http://schemas.microsoft.com/office/drawing/2014/main" val="3083815491"/>
                  </a:ext>
                </a:extLst>
              </a:tr>
              <a:tr h="346526">
                <a:tc>
                  <a:txBody>
                    <a:bodyPr/>
                    <a:lstStyle/>
                    <a:p>
                      <a:r>
                        <a:rPr lang="fr-FR" sz="1600" dirty="0"/>
                        <a:t>Transport</a:t>
                      </a:r>
                    </a:p>
                  </a:txBody>
                  <a:tcPr/>
                </a:tc>
                <a:tc>
                  <a:txBody>
                    <a:bodyPr/>
                    <a:lstStyle/>
                    <a:p>
                      <a:r>
                        <a:rPr lang="fr-FR" sz="1600" dirty="0"/>
                        <a:t>HTTP, SMTP, etc.</a:t>
                      </a:r>
                    </a:p>
                  </a:txBody>
                  <a:tcPr/>
                </a:tc>
                <a:tc>
                  <a:txBody>
                    <a:bodyPr/>
                    <a:lstStyle/>
                    <a:p>
                      <a:r>
                        <a:rPr lang="fr-FR" sz="1600" dirty="0"/>
                        <a:t>HTTP</a:t>
                      </a:r>
                    </a:p>
                  </a:txBody>
                  <a:tcPr/>
                </a:tc>
                <a:tc>
                  <a:txBody>
                    <a:bodyPr/>
                    <a:lstStyle/>
                    <a:p>
                      <a:r>
                        <a:rPr lang="fr-FR" sz="1600" dirty="0"/>
                        <a:t>HTTP</a:t>
                      </a:r>
                    </a:p>
                  </a:txBody>
                  <a:tcPr/>
                </a:tc>
                <a:tc>
                  <a:txBody>
                    <a:bodyPr/>
                    <a:lstStyle/>
                    <a:p>
                      <a:r>
                        <a:rPr lang="fr-FR" sz="1600" dirty="0"/>
                        <a:t>HTTP2</a:t>
                      </a:r>
                    </a:p>
                  </a:txBody>
                  <a:tcPr/>
                </a:tc>
                <a:extLst>
                  <a:ext uri="{0D108BD9-81ED-4DB2-BD59-A6C34878D82A}">
                    <a16:rowId xmlns:a16="http://schemas.microsoft.com/office/drawing/2014/main" val="2666933613"/>
                  </a:ext>
                </a:extLst>
              </a:tr>
              <a:tr h="497021">
                <a:tc>
                  <a:txBody>
                    <a:bodyPr/>
                    <a:lstStyle/>
                    <a:p>
                      <a:r>
                        <a:rPr lang="fr-FR" sz="1600" dirty="0"/>
                        <a:t>Transaction</a:t>
                      </a:r>
                    </a:p>
                  </a:txBody>
                  <a:tcPr/>
                </a:tc>
                <a:tc>
                  <a:txBody>
                    <a:bodyPr/>
                    <a:lstStyle/>
                    <a:p>
                      <a:r>
                        <a:rPr lang="fr-FR" sz="1600" dirty="0"/>
                        <a:t>SSL</a:t>
                      </a:r>
                    </a:p>
                  </a:txBody>
                  <a:tcPr/>
                </a:tc>
                <a:tc>
                  <a:txBody>
                    <a:bodyPr/>
                    <a:lstStyle/>
                    <a:p>
                      <a:r>
                        <a:rPr lang="fr-FR" sz="1600" dirty="0"/>
                        <a:t>Non</a:t>
                      </a:r>
                    </a:p>
                  </a:txBody>
                  <a:tcPr/>
                </a:tc>
                <a:tc>
                  <a:txBody>
                    <a:bodyPr/>
                    <a:lstStyle/>
                    <a:p>
                      <a:r>
                        <a:rPr lang="fr-FR" sz="1600" dirty="0"/>
                        <a:t>Non</a:t>
                      </a:r>
                    </a:p>
                  </a:txBody>
                  <a:tcPr/>
                </a:tc>
                <a:tc>
                  <a:txBody>
                    <a:bodyPr/>
                    <a:lstStyle/>
                    <a:p>
                      <a:r>
                        <a:rPr lang="fr-FR" sz="1600" dirty="0"/>
                        <a:t>Non</a:t>
                      </a:r>
                    </a:p>
                  </a:txBody>
                  <a:tcPr/>
                </a:tc>
                <a:extLst>
                  <a:ext uri="{0D108BD9-81ED-4DB2-BD59-A6C34878D82A}">
                    <a16:rowId xmlns:a16="http://schemas.microsoft.com/office/drawing/2014/main" val="4214297376"/>
                  </a:ext>
                </a:extLst>
              </a:tr>
              <a:tr h="497021">
                <a:tc>
                  <a:txBody>
                    <a:bodyPr/>
                    <a:lstStyle/>
                    <a:p>
                      <a:r>
                        <a:rPr lang="fr-FR" sz="1600" dirty="0"/>
                        <a:t>Sécurité</a:t>
                      </a:r>
                    </a:p>
                  </a:txBody>
                  <a:tcPr/>
                </a:tc>
                <a:tc>
                  <a:txBody>
                    <a:bodyPr/>
                    <a:lstStyle/>
                    <a:p>
                      <a:r>
                        <a:rPr lang="fr-FR" sz="1600" dirty="0"/>
                        <a:t>Oui</a:t>
                      </a:r>
                    </a:p>
                  </a:txBody>
                  <a:tcPr/>
                </a:tc>
                <a:tc>
                  <a:txBody>
                    <a:bodyPr/>
                    <a:lstStyle/>
                    <a:p>
                      <a:r>
                        <a:rPr lang="fr-FR" sz="1600" dirty="0"/>
                        <a:t>SSL</a:t>
                      </a:r>
                    </a:p>
                  </a:txBody>
                  <a:tcPr/>
                </a:tc>
                <a:tc>
                  <a:txBody>
                    <a:bodyPr/>
                    <a:lstStyle/>
                    <a:p>
                      <a:r>
                        <a:rPr lang="fr-FR" sz="1600" dirty="0"/>
                        <a:t>SSL</a:t>
                      </a:r>
                    </a:p>
                  </a:txBody>
                  <a:tcPr/>
                </a:tc>
                <a:tc>
                  <a:txBody>
                    <a:bodyPr/>
                    <a:lstStyle/>
                    <a:p>
                      <a:r>
                        <a:rPr lang="fr-FR" sz="1600" dirty="0"/>
                        <a:t>SSL</a:t>
                      </a:r>
                    </a:p>
                  </a:txBody>
                  <a:tcPr/>
                </a:tc>
                <a:extLst>
                  <a:ext uri="{0D108BD9-81ED-4DB2-BD59-A6C34878D82A}">
                    <a16:rowId xmlns:a16="http://schemas.microsoft.com/office/drawing/2014/main" val="1346628913"/>
                  </a:ext>
                </a:extLst>
              </a:tr>
              <a:tr h="497021">
                <a:tc>
                  <a:txBody>
                    <a:bodyPr/>
                    <a:lstStyle/>
                    <a:p>
                      <a:r>
                        <a:rPr lang="fr-FR" sz="1600" dirty="0"/>
                        <a:t>RPC</a:t>
                      </a:r>
                    </a:p>
                  </a:txBody>
                  <a:tcPr/>
                </a:tc>
                <a:tc>
                  <a:txBody>
                    <a:bodyPr/>
                    <a:lstStyle/>
                    <a:p>
                      <a:r>
                        <a:rPr lang="fr-FR" sz="1600" dirty="0"/>
                        <a:t>Oui</a:t>
                      </a:r>
                    </a:p>
                  </a:txBody>
                  <a:tcPr/>
                </a:tc>
                <a:tc>
                  <a:txBody>
                    <a:bodyPr/>
                    <a:lstStyle/>
                    <a:p>
                      <a:r>
                        <a:rPr lang="fr-FR" sz="1600" dirty="0"/>
                        <a:t>Non</a:t>
                      </a:r>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912620809"/>
                  </a:ext>
                </a:extLst>
              </a:tr>
            </a:tbl>
          </a:graphicData>
        </a:graphic>
      </p:graphicFrame>
      <p:cxnSp>
        <p:nvCxnSpPr>
          <p:cNvPr id="6" name="Connecteur droit avec flèche 5"/>
          <p:cNvCxnSpPr/>
          <p:nvPr/>
        </p:nvCxnSpPr>
        <p:spPr>
          <a:xfrm>
            <a:off x="642943" y="6588236"/>
            <a:ext cx="1086802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536738" y="6016313"/>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
        <p:nvSpPr>
          <p:cNvPr id="15" name="Rectangle 14"/>
          <p:cNvSpPr/>
          <p:nvPr/>
        </p:nvSpPr>
        <p:spPr>
          <a:xfrm>
            <a:off x="642943" y="6173120"/>
            <a:ext cx="769313" cy="369332"/>
          </a:xfrm>
          <a:prstGeom prst="rect">
            <a:avLst/>
          </a:prstGeom>
        </p:spPr>
        <p:txBody>
          <a:bodyPr wrap="none">
            <a:spAutoFit/>
          </a:bodyPr>
          <a:lstStyle/>
          <a:p>
            <a:r>
              <a:rPr lang="fr-FR" dirty="0">
                <a:solidFill>
                  <a:srgbClr val="00B050"/>
                </a:solidFill>
              </a:rPr>
              <a:t>temps</a:t>
            </a:r>
          </a:p>
        </p:txBody>
      </p:sp>
      <p:sp>
        <p:nvSpPr>
          <p:cNvPr id="3" name="Espace réservé du numéro de diapositive 2"/>
          <p:cNvSpPr>
            <a:spLocks noGrp="1"/>
          </p:cNvSpPr>
          <p:nvPr>
            <p:ph type="sldNum" sz="quarter" idx="12"/>
          </p:nvPr>
        </p:nvSpPr>
        <p:spPr/>
        <p:txBody>
          <a:bodyPr/>
          <a:lstStyle/>
          <a:p>
            <a:endParaRPr lang="fr-FR" dirty="0"/>
          </a:p>
        </p:txBody>
      </p:sp>
      <p:sp>
        <p:nvSpPr>
          <p:cNvPr id="16" name="Rectangle 15">
            <a:extLst>
              <a:ext uri="{FF2B5EF4-FFF2-40B4-BE49-F238E27FC236}">
                <a16:creationId xmlns:a16="http://schemas.microsoft.com/office/drawing/2014/main" id="{48D07AD0-35B1-4991-8969-C5AC71024A5C}"/>
              </a:ext>
            </a:extLst>
          </p:cNvPr>
          <p:cNvSpPr/>
          <p:nvPr/>
        </p:nvSpPr>
        <p:spPr>
          <a:xfrm>
            <a:off x="8512184" y="6016313"/>
            <a:ext cx="1290738" cy="369332"/>
          </a:xfrm>
          <a:prstGeom prst="rect">
            <a:avLst/>
          </a:prstGeom>
        </p:spPr>
        <p:txBody>
          <a:bodyPr wrap="none">
            <a:spAutoFit/>
          </a:bodyPr>
          <a:lstStyle/>
          <a:p>
            <a:r>
              <a:rPr lang="fr-FR" dirty="0">
                <a:solidFill>
                  <a:schemeClr val="bg1">
                    <a:lumMod val="50000"/>
                  </a:schemeClr>
                </a:solidFill>
              </a:rPr>
              <a:t>année 2015</a:t>
            </a:r>
          </a:p>
        </p:txBody>
      </p:sp>
      <p:sp>
        <p:nvSpPr>
          <p:cNvPr id="17" name="Rectangle 16">
            <a:extLst>
              <a:ext uri="{FF2B5EF4-FFF2-40B4-BE49-F238E27FC236}">
                <a16:creationId xmlns:a16="http://schemas.microsoft.com/office/drawing/2014/main" id="{9EC49AFC-30CE-4A1B-94AF-21166F438459}"/>
              </a:ext>
            </a:extLst>
          </p:cNvPr>
          <p:cNvSpPr/>
          <p:nvPr/>
        </p:nvSpPr>
        <p:spPr>
          <a:xfrm>
            <a:off x="7066937" y="6016313"/>
            <a:ext cx="1290738" cy="369332"/>
          </a:xfrm>
          <a:prstGeom prst="rect">
            <a:avLst/>
          </a:prstGeom>
        </p:spPr>
        <p:txBody>
          <a:bodyPr wrap="none">
            <a:spAutoFit/>
          </a:bodyPr>
          <a:lstStyle/>
          <a:p>
            <a:r>
              <a:rPr lang="fr-FR" dirty="0">
                <a:solidFill>
                  <a:schemeClr val="bg1">
                    <a:lumMod val="50000"/>
                  </a:schemeClr>
                </a:solidFill>
              </a:rPr>
              <a:t>année 2012</a:t>
            </a:r>
            <a:endParaRPr lang="fr-FR" dirty="0"/>
          </a:p>
        </p:txBody>
      </p:sp>
      <p:sp>
        <p:nvSpPr>
          <p:cNvPr id="10" name="Rectangle 9">
            <a:extLst>
              <a:ext uri="{FF2B5EF4-FFF2-40B4-BE49-F238E27FC236}">
                <a16:creationId xmlns:a16="http://schemas.microsoft.com/office/drawing/2014/main" id="{FACB010B-4251-4F1C-AFA1-1EEDCE017E96}"/>
              </a:ext>
            </a:extLst>
          </p:cNvPr>
          <p:cNvSpPr/>
          <p:nvPr/>
        </p:nvSpPr>
        <p:spPr>
          <a:xfrm>
            <a:off x="4049015" y="6016313"/>
            <a:ext cx="1290738" cy="369332"/>
          </a:xfrm>
          <a:prstGeom prst="rect">
            <a:avLst/>
          </a:prstGeom>
        </p:spPr>
        <p:txBody>
          <a:bodyPr wrap="none">
            <a:spAutoFit/>
          </a:bodyPr>
          <a:lstStyle/>
          <a:p>
            <a:r>
              <a:rPr lang="fr-FR" dirty="0">
                <a:solidFill>
                  <a:schemeClr val="bg1">
                    <a:lumMod val="50000"/>
                  </a:schemeClr>
                </a:solidFill>
              </a:rPr>
              <a:t>année 2000</a:t>
            </a:r>
            <a:endParaRPr lang="fr-FR" dirty="0"/>
          </a:p>
        </p:txBody>
      </p:sp>
    </p:spTree>
    <p:extLst>
      <p:ext uri="{BB962C8B-B14F-4D97-AF65-F5344CB8AC3E}">
        <p14:creationId xmlns:p14="http://schemas.microsoft.com/office/powerpoint/2010/main" val="33228546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996D10C-D273-41A8-813D-A9F0DE77A523}"/>
              </a:ext>
            </a:extLst>
          </p:cNvPr>
          <p:cNvCxnSpPr>
            <a:cxnSpLocks/>
          </p:cNvCxnSpPr>
          <p:nvPr/>
        </p:nvCxnSpPr>
        <p:spPr>
          <a:xfrm flipH="1">
            <a:off x="9426228" y="455698"/>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EE42F644-71E8-47CF-BFE1-EB3B490FB1F8}"/>
              </a:ext>
            </a:extLst>
          </p:cNvPr>
          <p:cNvSpPr txBox="1"/>
          <p:nvPr/>
        </p:nvSpPr>
        <p:spPr>
          <a:xfrm>
            <a:off x="9033396" y="88746"/>
            <a:ext cx="785664" cy="369332"/>
          </a:xfrm>
          <a:prstGeom prst="rect">
            <a:avLst/>
          </a:prstGeom>
          <a:noFill/>
        </p:spPr>
        <p:txBody>
          <a:bodyPr wrap="none" rtlCol="0">
            <a:spAutoFit/>
          </a:bodyPr>
          <a:lstStyle/>
          <a:p>
            <a:r>
              <a:rPr lang="fr-FR" dirty="0"/>
              <a:t>Server</a:t>
            </a:r>
          </a:p>
        </p:txBody>
      </p:sp>
      <p:cxnSp>
        <p:nvCxnSpPr>
          <p:cNvPr id="9" name="Connecteur droit 8">
            <a:extLst>
              <a:ext uri="{FF2B5EF4-FFF2-40B4-BE49-F238E27FC236}">
                <a16:creationId xmlns:a16="http://schemas.microsoft.com/office/drawing/2014/main" id="{D76142F4-6439-4C44-BFC9-AD5FD3401040}"/>
              </a:ext>
            </a:extLst>
          </p:cNvPr>
          <p:cNvCxnSpPr>
            <a:cxnSpLocks/>
          </p:cNvCxnSpPr>
          <p:nvPr/>
        </p:nvCxnSpPr>
        <p:spPr>
          <a:xfrm flipH="1">
            <a:off x="6215456" y="468165"/>
            <a:ext cx="1" cy="5983549"/>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85BCD9B-78FE-4E25-BF6C-7F2CFF209BA1}"/>
              </a:ext>
            </a:extLst>
          </p:cNvPr>
          <p:cNvSpPr txBox="1"/>
          <p:nvPr/>
        </p:nvSpPr>
        <p:spPr>
          <a:xfrm>
            <a:off x="5264014" y="76331"/>
            <a:ext cx="2202654" cy="369332"/>
          </a:xfrm>
          <a:prstGeom prst="rect">
            <a:avLst/>
          </a:prstGeom>
          <a:noFill/>
        </p:spPr>
        <p:txBody>
          <a:bodyPr wrap="none" rtlCol="0">
            <a:spAutoFit/>
          </a:bodyPr>
          <a:lstStyle/>
          <a:p>
            <a:r>
              <a:rPr lang="fr-FR" dirty="0"/>
              <a:t>Proxy Cache Publique</a:t>
            </a:r>
          </a:p>
        </p:txBody>
      </p:sp>
      <p:cxnSp>
        <p:nvCxnSpPr>
          <p:cNvPr id="11" name="Connecteur droit 10">
            <a:extLst>
              <a:ext uri="{FF2B5EF4-FFF2-40B4-BE49-F238E27FC236}">
                <a16:creationId xmlns:a16="http://schemas.microsoft.com/office/drawing/2014/main" id="{2B1F17FB-1E42-4BED-8906-A275596A5BA9}"/>
              </a:ext>
            </a:extLst>
          </p:cNvPr>
          <p:cNvCxnSpPr>
            <a:cxnSpLocks/>
          </p:cNvCxnSpPr>
          <p:nvPr/>
        </p:nvCxnSpPr>
        <p:spPr>
          <a:xfrm flipH="1">
            <a:off x="2904538" y="460271"/>
            <a:ext cx="17028" cy="1508835"/>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2106E31-A991-410C-BD21-5E838B82AAB1}"/>
              </a:ext>
            </a:extLst>
          </p:cNvPr>
          <p:cNvSpPr txBox="1"/>
          <p:nvPr/>
        </p:nvSpPr>
        <p:spPr>
          <a:xfrm>
            <a:off x="2482872" y="82884"/>
            <a:ext cx="895886" cy="369332"/>
          </a:xfrm>
          <a:prstGeom prst="rect">
            <a:avLst/>
          </a:prstGeom>
          <a:noFill/>
        </p:spPr>
        <p:txBody>
          <a:bodyPr wrap="none" rtlCol="0">
            <a:spAutoFit/>
          </a:bodyPr>
          <a:lstStyle/>
          <a:p>
            <a:r>
              <a:rPr lang="fr-FR" dirty="0"/>
              <a:t>Client 1</a:t>
            </a:r>
          </a:p>
        </p:txBody>
      </p:sp>
      <p:cxnSp>
        <p:nvCxnSpPr>
          <p:cNvPr id="14" name="Connecteur droit 13">
            <a:extLst>
              <a:ext uri="{FF2B5EF4-FFF2-40B4-BE49-F238E27FC236}">
                <a16:creationId xmlns:a16="http://schemas.microsoft.com/office/drawing/2014/main" id="{597A51FB-3B7B-4299-9BAB-07F4559D76AD}"/>
              </a:ext>
            </a:extLst>
          </p:cNvPr>
          <p:cNvCxnSpPr>
            <a:cxnSpLocks/>
          </p:cNvCxnSpPr>
          <p:nvPr/>
        </p:nvCxnSpPr>
        <p:spPr>
          <a:xfrm flipH="1">
            <a:off x="2913052" y="2568672"/>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171B54F-1D09-4CA6-B716-51E5CFADD411}"/>
              </a:ext>
            </a:extLst>
          </p:cNvPr>
          <p:cNvSpPr txBox="1"/>
          <p:nvPr/>
        </p:nvSpPr>
        <p:spPr>
          <a:xfrm>
            <a:off x="2510800" y="2233867"/>
            <a:ext cx="895886" cy="369332"/>
          </a:xfrm>
          <a:prstGeom prst="rect">
            <a:avLst/>
          </a:prstGeom>
          <a:noFill/>
        </p:spPr>
        <p:txBody>
          <a:bodyPr wrap="none" rtlCol="0">
            <a:spAutoFit/>
          </a:bodyPr>
          <a:lstStyle/>
          <a:p>
            <a:r>
              <a:rPr lang="fr-FR" dirty="0"/>
              <a:t>Client 2</a:t>
            </a:r>
          </a:p>
        </p:txBody>
      </p:sp>
      <p:cxnSp>
        <p:nvCxnSpPr>
          <p:cNvPr id="18" name="Connecteur droit 17">
            <a:extLst>
              <a:ext uri="{FF2B5EF4-FFF2-40B4-BE49-F238E27FC236}">
                <a16:creationId xmlns:a16="http://schemas.microsoft.com/office/drawing/2014/main" id="{9AC798BA-5146-4827-8D7B-F045C666D05F}"/>
              </a:ext>
            </a:extLst>
          </p:cNvPr>
          <p:cNvCxnSpPr>
            <a:cxnSpLocks/>
          </p:cNvCxnSpPr>
          <p:nvPr/>
        </p:nvCxnSpPr>
        <p:spPr>
          <a:xfrm flipH="1">
            <a:off x="2913052" y="4788413"/>
            <a:ext cx="8514" cy="1504724"/>
          </a:xfrm>
          <a:prstGeom prst="line">
            <a:avLst/>
          </a:prstGeom>
          <a:ln w="12700">
            <a:solidFill>
              <a:schemeClr val="tx1"/>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EF94167-B4E4-4728-B422-7114A6682D0E}"/>
              </a:ext>
            </a:extLst>
          </p:cNvPr>
          <p:cNvSpPr txBox="1"/>
          <p:nvPr/>
        </p:nvSpPr>
        <p:spPr>
          <a:xfrm>
            <a:off x="2537740" y="4419081"/>
            <a:ext cx="895886" cy="369332"/>
          </a:xfrm>
          <a:prstGeom prst="rect">
            <a:avLst/>
          </a:prstGeom>
          <a:noFill/>
        </p:spPr>
        <p:txBody>
          <a:bodyPr wrap="none" rtlCol="0">
            <a:spAutoFit/>
          </a:bodyPr>
          <a:lstStyle/>
          <a:p>
            <a:r>
              <a:rPr lang="fr-FR" dirty="0"/>
              <a:t>Client 3</a:t>
            </a:r>
          </a:p>
        </p:txBody>
      </p:sp>
      <p:cxnSp>
        <p:nvCxnSpPr>
          <p:cNvPr id="23" name="Connecteur droit 22">
            <a:extLst>
              <a:ext uri="{FF2B5EF4-FFF2-40B4-BE49-F238E27FC236}">
                <a16:creationId xmlns:a16="http://schemas.microsoft.com/office/drawing/2014/main" id="{361A94F9-502F-40EA-95B9-C38A9D8D7E60}"/>
              </a:ext>
            </a:extLst>
          </p:cNvPr>
          <p:cNvCxnSpPr>
            <a:cxnSpLocks/>
          </p:cNvCxnSpPr>
          <p:nvPr/>
        </p:nvCxnSpPr>
        <p:spPr>
          <a:xfrm flipH="1">
            <a:off x="6288834" y="1005699"/>
            <a:ext cx="313739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72D118E-0C50-48AE-A526-6A72F49A4D15}"/>
              </a:ext>
            </a:extLst>
          </p:cNvPr>
          <p:cNvCxnSpPr>
            <a:cxnSpLocks/>
          </p:cNvCxnSpPr>
          <p:nvPr/>
        </p:nvCxnSpPr>
        <p:spPr>
          <a:xfrm>
            <a:off x="6288833" y="1441477"/>
            <a:ext cx="3137395"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2CAC4AF-D512-4F57-8F98-AB50EA45E7F4}"/>
              </a:ext>
            </a:extLst>
          </p:cNvPr>
          <p:cNvCxnSpPr>
            <a:cxnSpLocks/>
          </p:cNvCxnSpPr>
          <p:nvPr/>
        </p:nvCxnSpPr>
        <p:spPr>
          <a:xfrm>
            <a:off x="2985683" y="1441477"/>
            <a:ext cx="3153593"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DF33A4E-2477-464F-8D84-96D3DDF16FD6}"/>
              </a:ext>
            </a:extLst>
          </p:cNvPr>
          <p:cNvCxnSpPr>
            <a:cxnSpLocks/>
          </p:cNvCxnSpPr>
          <p:nvPr/>
        </p:nvCxnSpPr>
        <p:spPr>
          <a:xfrm flipH="1" flipV="1">
            <a:off x="2960783" y="2899747"/>
            <a:ext cx="3254674" cy="6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4C26A3D-6784-4A07-98AA-212AF6631796}"/>
              </a:ext>
            </a:extLst>
          </p:cNvPr>
          <p:cNvCxnSpPr>
            <a:cxnSpLocks/>
          </p:cNvCxnSpPr>
          <p:nvPr/>
        </p:nvCxnSpPr>
        <p:spPr>
          <a:xfrm>
            <a:off x="2960783" y="3668384"/>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FF25BDD6-6F8E-4548-9BB1-4163EC71A28C}"/>
              </a:ext>
            </a:extLst>
          </p:cNvPr>
          <p:cNvCxnSpPr>
            <a:cxnSpLocks/>
          </p:cNvCxnSpPr>
          <p:nvPr/>
        </p:nvCxnSpPr>
        <p:spPr>
          <a:xfrm flipH="1">
            <a:off x="2960783" y="5226246"/>
            <a:ext cx="3267922"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0B35FBCD-CE44-4AB7-925F-021FA5803B73}"/>
              </a:ext>
            </a:extLst>
          </p:cNvPr>
          <p:cNvCxnSpPr>
            <a:cxnSpLocks/>
          </p:cNvCxnSpPr>
          <p:nvPr/>
        </p:nvCxnSpPr>
        <p:spPr>
          <a:xfrm>
            <a:off x="2960783" y="6016147"/>
            <a:ext cx="3692624"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247DB8F9-417B-459D-B075-69FD54CCF379}"/>
              </a:ext>
            </a:extLst>
          </p:cNvPr>
          <p:cNvCxnSpPr>
            <a:cxnSpLocks/>
          </p:cNvCxnSpPr>
          <p:nvPr/>
        </p:nvCxnSpPr>
        <p:spPr>
          <a:xfrm>
            <a:off x="6653407" y="3288259"/>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CEDC6BF1-7F21-48C6-B266-4CCBE4A5D019}"/>
              </a:ext>
            </a:extLst>
          </p:cNvPr>
          <p:cNvCxnSpPr>
            <a:cxnSpLocks/>
          </p:cNvCxnSpPr>
          <p:nvPr/>
        </p:nvCxnSpPr>
        <p:spPr>
          <a:xfrm>
            <a:off x="6653407" y="2899814"/>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42CF5943-1A42-4C12-A6A8-7BF5B39C2D1B}"/>
              </a:ext>
            </a:extLst>
          </p:cNvPr>
          <p:cNvCxnSpPr>
            <a:cxnSpLocks/>
          </p:cNvCxnSpPr>
          <p:nvPr/>
        </p:nvCxnSpPr>
        <p:spPr>
          <a:xfrm>
            <a:off x="6215456" y="2899814"/>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 descr="Image associÃ©e">
            <a:extLst>
              <a:ext uri="{FF2B5EF4-FFF2-40B4-BE49-F238E27FC236}">
                <a16:creationId xmlns:a16="http://schemas.microsoft.com/office/drawing/2014/main" id="{A3CF7481-FE8F-491C-827A-0234CD5ED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64182" y="3081090"/>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59">
            <a:extLst>
              <a:ext uri="{FF2B5EF4-FFF2-40B4-BE49-F238E27FC236}">
                <a16:creationId xmlns:a16="http://schemas.microsoft.com/office/drawing/2014/main" id="{21915AFA-5113-45D9-8DA4-D331FF56963B}"/>
              </a:ext>
            </a:extLst>
          </p:cNvPr>
          <p:cNvCxnSpPr>
            <a:cxnSpLocks/>
          </p:cNvCxnSpPr>
          <p:nvPr/>
        </p:nvCxnSpPr>
        <p:spPr>
          <a:xfrm>
            <a:off x="6640159" y="5614691"/>
            <a:ext cx="0" cy="380125"/>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9D952379-1678-4992-B8B5-31D7CB1E8F34}"/>
              </a:ext>
            </a:extLst>
          </p:cNvPr>
          <p:cNvCxnSpPr>
            <a:cxnSpLocks/>
          </p:cNvCxnSpPr>
          <p:nvPr/>
        </p:nvCxnSpPr>
        <p:spPr>
          <a:xfrm>
            <a:off x="6640159" y="5226246"/>
            <a:ext cx="0" cy="221762"/>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4FB731A1-593F-44B4-A834-0AE317105445}"/>
              </a:ext>
            </a:extLst>
          </p:cNvPr>
          <p:cNvCxnSpPr>
            <a:cxnSpLocks/>
          </p:cNvCxnSpPr>
          <p:nvPr/>
        </p:nvCxnSpPr>
        <p:spPr>
          <a:xfrm>
            <a:off x="6202208" y="5226246"/>
            <a:ext cx="437951" cy="0"/>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4" descr="Image associÃ©e">
            <a:extLst>
              <a:ext uri="{FF2B5EF4-FFF2-40B4-BE49-F238E27FC236}">
                <a16:creationId xmlns:a16="http://schemas.microsoft.com/office/drawing/2014/main" id="{ED4A2E9D-0685-47EE-89D1-C4B6C49C6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450934" y="5407522"/>
            <a:ext cx="378447" cy="340519"/>
          </a:xfrm>
          <a:prstGeom prst="rect">
            <a:avLst/>
          </a:prstGeom>
          <a:noFill/>
          <a:extLst>
            <a:ext uri="{909E8E84-426E-40DD-AFC4-6F175D3DCCD1}">
              <a14:hiddenFill xmlns:a14="http://schemas.microsoft.com/office/drawing/2010/main">
                <a:solidFill>
                  <a:srgbClr val="FFFFFF"/>
                </a:solidFill>
              </a14:hiddenFill>
            </a:ext>
          </a:extLst>
        </p:spPr>
      </p:pic>
      <p:sp>
        <p:nvSpPr>
          <p:cNvPr id="5121" name="ZoneTexte 5120">
            <a:extLst>
              <a:ext uri="{FF2B5EF4-FFF2-40B4-BE49-F238E27FC236}">
                <a16:creationId xmlns:a16="http://schemas.microsoft.com/office/drawing/2014/main" id="{F1FD7A41-1BC1-41C0-9F51-E987B05FD2B0}"/>
              </a:ext>
            </a:extLst>
          </p:cNvPr>
          <p:cNvSpPr txBox="1"/>
          <p:nvPr/>
        </p:nvSpPr>
        <p:spPr>
          <a:xfrm>
            <a:off x="2960783" y="965220"/>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68" name="ZoneTexte 67">
            <a:extLst>
              <a:ext uri="{FF2B5EF4-FFF2-40B4-BE49-F238E27FC236}">
                <a16:creationId xmlns:a16="http://schemas.microsoft.com/office/drawing/2014/main" id="{247B0324-C688-4662-967A-126B1F0FF8CC}"/>
              </a:ext>
            </a:extLst>
          </p:cNvPr>
          <p:cNvSpPr txBox="1"/>
          <p:nvPr/>
        </p:nvSpPr>
        <p:spPr>
          <a:xfrm>
            <a:off x="6271925" y="735274"/>
            <a:ext cx="2388102" cy="253916"/>
          </a:xfrm>
          <a:prstGeom prst="rect">
            <a:avLst/>
          </a:prstGeom>
          <a:noFill/>
        </p:spPr>
        <p:txBody>
          <a:bodyPr wrap="square" rtlCol="0">
            <a:spAutoFit/>
          </a:bodyPr>
          <a:lstStyle/>
          <a:p>
            <a:r>
              <a:rPr lang="fr-FR" sz="1050" i="1" dirty="0"/>
              <a:t>The cache </a:t>
            </a:r>
            <a:r>
              <a:rPr lang="fr-FR" sz="1050" i="1" dirty="0" err="1"/>
              <a:t>is</a:t>
            </a:r>
            <a:r>
              <a:rPr lang="fr-FR" sz="1050" i="1" dirty="0"/>
              <a:t> </a:t>
            </a:r>
            <a:r>
              <a:rPr lang="fr-FR" sz="1050" i="1" dirty="0" err="1"/>
              <a:t>empty</a:t>
            </a:r>
            <a:r>
              <a:rPr lang="fr-FR" sz="1050" i="1" dirty="0"/>
              <a:t>, </a:t>
            </a:r>
            <a:r>
              <a:rPr lang="fr-FR" sz="1050" i="1" dirty="0" err="1"/>
              <a:t>request</a:t>
            </a:r>
            <a:r>
              <a:rPr lang="fr-FR" sz="1050" i="1" dirty="0"/>
              <a:t> </a:t>
            </a:r>
            <a:r>
              <a:rPr lang="fr-FR" sz="1050" i="1" dirty="0" err="1"/>
              <a:t>forwarded</a:t>
            </a:r>
            <a:endParaRPr lang="fr-FR" sz="1050" i="1" dirty="0"/>
          </a:p>
        </p:txBody>
      </p:sp>
      <p:sp>
        <p:nvSpPr>
          <p:cNvPr id="69" name="ZoneTexte 68">
            <a:extLst>
              <a:ext uri="{FF2B5EF4-FFF2-40B4-BE49-F238E27FC236}">
                <a16:creationId xmlns:a16="http://schemas.microsoft.com/office/drawing/2014/main" id="{E92F0732-A8BD-4E28-8E71-4D42EF5EE02C}"/>
              </a:ext>
            </a:extLst>
          </p:cNvPr>
          <p:cNvSpPr txBox="1"/>
          <p:nvPr/>
        </p:nvSpPr>
        <p:spPr>
          <a:xfrm>
            <a:off x="6617292" y="1433115"/>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p>
          <a:p>
            <a:r>
              <a:rPr lang="fr-FR" sz="1400" i="1" dirty="0" err="1">
                <a:solidFill>
                  <a:schemeClr val="accent1">
                    <a:lumMod val="75000"/>
                  </a:schemeClr>
                </a:solidFill>
              </a:rPr>
              <a:t>ETag</a:t>
            </a:r>
            <a:r>
              <a:rPr lang="fr-FR" sz="1400" i="1" dirty="0">
                <a:solidFill>
                  <a:schemeClr val="accent1">
                    <a:lumMod val="75000"/>
                  </a:schemeClr>
                </a:solidFill>
              </a:rPr>
              <a:t>: W/"67ab43"</a:t>
            </a:r>
          </a:p>
        </p:txBody>
      </p:sp>
      <p:sp>
        <p:nvSpPr>
          <p:cNvPr id="70" name="ZoneTexte 69">
            <a:extLst>
              <a:ext uri="{FF2B5EF4-FFF2-40B4-BE49-F238E27FC236}">
                <a16:creationId xmlns:a16="http://schemas.microsoft.com/office/drawing/2014/main" id="{6892583E-C1BE-4D07-8170-05BC9BB86C2B}"/>
              </a:ext>
            </a:extLst>
          </p:cNvPr>
          <p:cNvSpPr txBox="1"/>
          <p:nvPr/>
        </p:nvSpPr>
        <p:spPr>
          <a:xfrm>
            <a:off x="2917388" y="1450011"/>
            <a:ext cx="2379657"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pic>
        <p:nvPicPr>
          <p:cNvPr id="71" name="Picture 4" descr="Image associÃ©e">
            <a:extLst>
              <a:ext uri="{FF2B5EF4-FFF2-40B4-BE49-F238E27FC236}">
                <a16:creationId xmlns:a16="http://schemas.microsoft.com/office/drawing/2014/main" id="{FDF5D859-EFE9-4A3E-8EAC-8F8C2B899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 t="3413" r="-2" b="6609"/>
          <a:stretch/>
        </p:blipFill>
        <p:spPr bwMode="auto">
          <a:xfrm flipH="1">
            <a:off x="6294901" y="1994086"/>
            <a:ext cx="378447" cy="340519"/>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Connecteur droit 71">
            <a:extLst>
              <a:ext uri="{FF2B5EF4-FFF2-40B4-BE49-F238E27FC236}">
                <a16:creationId xmlns:a16="http://schemas.microsoft.com/office/drawing/2014/main" id="{1D4749BC-DFF4-4719-827B-C5A175CA017F}"/>
              </a:ext>
            </a:extLst>
          </p:cNvPr>
          <p:cNvCxnSpPr>
            <a:cxnSpLocks/>
          </p:cNvCxnSpPr>
          <p:nvPr/>
        </p:nvCxnSpPr>
        <p:spPr>
          <a:xfrm flipV="1">
            <a:off x="6465930" y="1441477"/>
            <a:ext cx="0" cy="547343"/>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51964934-0401-4540-8B38-4EE73FBF6EEE}"/>
              </a:ext>
            </a:extLst>
          </p:cNvPr>
          <p:cNvSpPr txBox="1"/>
          <p:nvPr/>
        </p:nvSpPr>
        <p:spPr>
          <a:xfrm>
            <a:off x="6779076" y="3471786"/>
            <a:ext cx="1633824"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fresh</a:t>
            </a:r>
            <a:br>
              <a:rPr lang="fr-FR" sz="1050" i="1" dirty="0"/>
            </a:br>
            <a:r>
              <a:rPr lang="fr-FR" sz="1050" i="1" dirty="0" err="1"/>
              <a:t>Stored</a:t>
            </a:r>
            <a:r>
              <a:rPr lang="fr-FR" sz="1050" i="1" dirty="0"/>
              <a:t> document </a:t>
            </a:r>
            <a:r>
              <a:rPr lang="fr-FR" sz="1050" i="1" dirty="0" err="1"/>
              <a:t>returned</a:t>
            </a:r>
            <a:endParaRPr lang="fr-FR" sz="1050" i="1" dirty="0"/>
          </a:p>
        </p:txBody>
      </p:sp>
      <p:sp>
        <p:nvSpPr>
          <p:cNvPr id="79" name="ZoneTexte 78">
            <a:extLst>
              <a:ext uri="{FF2B5EF4-FFF2-40B4-BE49-F238E27FC236}">
                <a16:creationId xmlns:a16="http://schemas.microsoft.com/office/drawing/2014/main" id="{45D5DF77-63F8-48FE-BAA3-B32785451978}"/>
              </a:ext>
            </a:extLst>
          </p:cNvPr>
          <p:cNvSpPr txBox="1"/>
          <p:nvPr/>
        </p:nvSpPr>
        <p:spPr>
          <a:xfrm>
            <a:off x="6779891" y="2611207"/>
            <a:ext cx="1554729" cy="577081"/>
          </a:xfrm>
          <a:prstGeom prst="rect">
            <a:avLst/>
          </a:prstGeom>
          <a:noFill/>
        </p:spPr>
        <p:txBody>
          <a:bodyPr wrap="square" rtlCol="0">
            <a:spAutoFit/>
          </a:bodyPr>
          <a:lstStyle/>
          <a:p>
            <a:r>
              <a:rPr lang="fr-FR" sz="1050" i="1" dirty="0"/>
              <a:t>http://monapi/doc</a:t>
            </a:r>
            <a:br>
              <a:rPr lang="fr-FR" sz="1050" i="1" dirty="0"/>
            </a:br>
            <a:r>
              <a:rPr lang="fr-FR" sz="1050" i="1" dirty="0"/>
              <a:t>max-</a:t>
            </a:r>
            <a:r>
              <a:rPr lang="fr-FR" sz="1050" i="1" dirty="0" err="1"/>
              <a:t>age</a:t>
            </a:r>
            <a:r>
              <a:rPr lang="fr-FR" sz="1050" i="1" dirty="0"/>
              <a:t>=100</a:t>
            </a:r>
            <a:br>
              <a:rPr lang="fr-FR" sz="1050" i="1" dirty="0"/>
            </a:br>
            <a:r>
              <a:rPr lang="fr-FR" sz="1050" i="1" dirty="0" err="1"/>
              <a:t>age</a:t>
            </a:r>
            <a:r>
              <a:rPr lang="fr-FR" sz="1050" i="1" dirty="0"/>
              <a:t>=10</a:t>
            </a:r>
          </a:p>
        </p:txBody>
      </p:sp>
      <p:sp>
        <p:nvSpPr>
          <p:cNvPr id="80" name="ZoneTexte 79">
            <a:extLst>
              <a:ext uri="{FF2B5EF4-FFF2-40B4-BE49-F238E27FC236}">
                <a16:creationId xmlns:a16="http://schemas.microsoft.com/office/drawing/2014/main" id="{E8D31209-545F-4729-8B02-B2F12E4A4F0A}"/>
              </a:ext>
            </a:extLst>
          </p:cNvPr>
          <p:cNvSpPr txBox="1"/>
          <p:nvPr/>
        </p:nvSpPr>
        <p:spPr>
          <a:xfrm>
            <a:off x="2974031" y="2890758"/>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81" name="ZoneTexte 80">
            <a:extLst>
              <a:ext uri="{FF2B5EF4-FFF2-40B4-BE49-F238E27FC236}">
                <a16:creationId xmlns:a16="http://schemas.microsoft.com/office/drawing/2014/main" id="{7DA69734-EBBE-4453-91FB-B7C54D7FE06E}"/>
              </a:ext>
            </a:extLst>
          </p:cNvPr>
          <p:cNvSpPr txBox="1"/>
          <p:nvPr/>
        </p:nvSpPr>
        <p:spPr>
          <a:xfrm>
            <a:off x="3014112" y="3680658"/>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10</a:t>
            </a:r>
          </a:p>
        </p:txBody>
      </p:sp>
      <p:cxnSp>
        <p:nvCxnSpPr>
          <p:cNvPr id="82" name="Connecteur droit 81">
            <a:extLst>
              <a:ext uri="{FF2B5EF4-FFF2-40B4-BE49-F238E27FC236}">
                <a16:creationId xmlns:a16="http://schemas.microsoft.com/office/drawing/2014/main" id="{E2DB3661-B049-425C-AE9B-DCFEE183CD7F}"/>
              </a:ext>
            </a:extLst>
          </p:cNvPr>
          <p:cNvCxnSpPr>
            <a:cxnSpLocks/>
          </p:cNvCxnSpPr>
          <p:nvPr/>
        </p:nvCxnSpPr>
        <p:spPr>
          <a:xfrm flipH="1">
            <a:off x="6653406" y="5318448"/>
            <a:ext cx="2779843" cy="17"/>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C660A28C-DFCC-4B31-A7E5-D7C26317FCAA}"/>
              </a:ext>
            </a:extLst>
          </p:cNvPr>
          <p:cNvCxnSpPr>
            <a:cxnSpLocks/>
          </p:cNvCxnSpPr>
          <p:nvPr/>
        </p:nvCxnSpPr>
        <p:spPr>
          <a:xfrm>
            <a:off x="6636267" y="5891561"/>
            <a:ext cx="2789961"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148E1C73-6C32-49AC-817E-9D4256936C03}"/>
              </a:ext>
            </a:extLst>
          </p:cNvPr>
          <p:cNvSpPr txBox="1"/>
          <p:nvPr/>
        </p:nvSpPr>
        <p:spPr>
          <a:xfrm>
            <a:off x="6816120" y="5870070"/>
            <a:ext cx="2351045" cy="307777"/>
          </a:xfrm>
          <a:prstGeom prst="rect">
            <a:avLst/>
          </a:prstGeom>
          <a:noFill/>
        </p:spPr>
        <p:txBody>
          <a:bodyPr wrap="square" rtlCol="0">
            <a:spAutoFit/>
          </a:bodyPr>
          <a:lstStyle/>
          <a:p>
            <a:r>
              <a:rPr lang="fr-FR" sz="1400" i="1" dirty="0">
                <a:solidFill>
                  <a:schemeClr val="accent1">
                    <a:lumMod val="75000"/>
                  </a:schemeClr>
                </a:solidFill>
              </a:rPr>
              <a:t>HTTP/1.1 304 Not </a:t>
            </a:r>
            <a:r>
              <a:rPr lang="fr-FR" sz="1400" i="1" dirty="0" err="1">
                <a:solidFill>
                  <a:schemeClr val="accent1">
                    <a:lumMod val="75000"/>
                  </a:schemeClr>
                </a:solidFill>
              </a:rPr>
              <a:t>Modified</a:t>
            </a:r>
            <a:endParaRPr lang="fr-FR" sz="1400" i="1" dirty="0">
              <a:solidFill>
                <a:schemeClr val="accent1">
                  <a:lumMod val="75000"/>
                </a:schemeClr>
              </a:solidFill>
            </a:endParaRPr>
          </a:p>
        </p:txBody>
      </p:sp>
      <p:sp>
        <p:nvSpPr>
          <p:cNvPr id="89" name="ZoneTexte 88">
            <a:extLst>
              <a:ext uri="{FF2B5EF4-FFF2-40B4-BE49-F238E27FC236}">
                <a16:creationId xmlns:a16="http://schemas.microsoft.com/office/drawing/2014/main" id="{C5FE0E42-2A04-4B3F-861B-FF441170DFBE}"/>
              </a:ext>
            </a:extLst>
          </p:cNvPr>
          <p:cNvSpPr txBox="1"/>
          <p:nvPr/>
        </p:nvSpPr>
        <p:spPr>
          <a:xfrm>
            <a:off x="6371559" y="4741644"/>
            <a:ext cx="2037750" cy="415498"/>
          </a:xfrm>
          <a:prstGeom prst="rect">
            <a:avLst/>
          </a:prstGeom>
          <a:noFill/>
        </p:spPr>
        <p:txBody>
          <a:bodyPr wrap="square" rtlCol="0">
            <a:spAutoFit/>
          </a:bodyPr>
          <a:lstStyle/>
          <a:p>
            <a:r>
              <a:rPr lang="fr-FR" sz="1050" i="1" dirty="0"/>
              <a:t>Cache </a:t>
            </a:r>
            <a:r>
              <a:rPr lang="fr-FR" sz="1050" i="1" dirty="0" err="1"/>
              <a:t>is</a:t>
            </a:r>
            <a:r>
              <a:rPr lang="fr-FR" sz="1050" i="1" dirty="0"/>
              <a:t> </a:t>
            </a:r>
            <a:r>
              <a:rPr lang="fr-FR" sz="1050" i="1" dirty="0" err="1"/>
              <a:t>stale</a:t>
            </a:r>
            <a:br>
              <a:rPr lang="fr-FR" sz="1050" i="1" dirty="0"/>
            </a:br>
            <a:r>
              <a:rPr lang="fr-FR" sz="1050" i="1" dirty="0"/>
              <a:t>Check </a:t>
            </a:r>
            <a:r>
              <a:rPr lang="fr-FR" sz="1050" i="1" dirty="0" err="1"/>
              <a:t>freshness</a:t>
            </a:r>
            <a:endParaRPr lang="fr-FR" sz="1050" i="1" dirty="0"/>
          </a:p>
        </p:txBody>
      </p:sp>
      <p:sp>
        <p:nvSpPr>
          <p:cNvPr id="92" name="ZoneTexte 91">
            <a:extLst>
              <a:ext uri="{FF2B5EF4-FFF2-40B4-BE49-F238E27FC236}">
                <a16:creationId xmlns:a16="http://schemas.microsoft.com/office/drawing/2014/main" id="{64FD46BC-1362-4ED1-B717-D5DF1EB2185A}"/>
              </a:ext>
            </a:extLst>
          </p:cNvPr>
          <p:cNvSpPr txBox="1"/>
          <p:nvPr/>
        </p:nvSpPr>
        <p:spPr>
          <a:xfrm>
            <a:off x="6783304" y="5271421"/>
            <a:ext cx="2646835" cy="523220"/>
          </a:xfrm>
          <a:prstGeom prst="rect">
            <a:avLst/>
          </a:prstGeom>
          <a:noFill/>
        </p:spPr>
        <p:txBody>
          <a:bodyPr wrap="square" rtlCol="0">
            <a:spAutoFit/>
          </a:bodyPr>
          <a:lstStyle/>
          <a:p>
            <a:r>
              <a:rPr lang="fr-FR" sz="1400" i="1" dirty="0">
                <a:solidFill>
                  <a:schemeClr val="accent1">
                    <a:lumMod val="75000"/>
                  </a:schemeClr>
                </a:solidFill>
              </a:rPr>
              <a:t>GET http://monapi/doc  HTTP/1.1</a:t>
            </a:r>
            <a:br>
              <a:rPr lang="fr-FR" sz="1400" i="1" dirty="0">
                <a:solidFill>
                  <a:schemeClr val="accent1">
                    <a:lumMod val="75000"/>
                  </a:schemeClr>
                </a:solidFill>
              </a:rPr>
            </a:br>
            <a:r>
              <a:rPr lang="fr-FR" sz="1400" i="1" dirty="0">
                <a:solidFill>
                  <a:schemeClr val="accent1">
                    <a:lumMod val="75000"/>
                  </a:schemeClr>
                </a:solidFill>
              </a:rPr>
              <a:t>If-None-Match: W/"67ab43"</a:t>
            </a:r>
          </a:p>
        </p:txBody>
      </p:sp>
      <p:sp>
        <p:nvSpPr>
          <p:cNvPr id="93" name="ZoneTexte 92">
            <a:extLst>
              <a:ext uri="{FF2B5EF4-FFF2-40B4-BE49-F238E27FC236}">
                <a16:creationId xmlns:a16="http://schemas.microsoft.com/office/drawing/2014/main" id="{FEEB255F-2FB8-4B76-92E2-BFC4EE38F293}"/>
              </a:ext>
            </a:extLst>
          </p:cNvPr>
          <p:cNvSpPr txBox="1"/>
          <p:nvPr/>
        </p:nvSpPr>
        <p:spPr>
          <a:xfrm>
            <a:off x="6301404" y="6157296"/>
            <a:ext cx="1554972" cy="577081"/>
          </a:xfrm>
          <a:prstGeom prst="rect">
            <a:avLst/>
          </a:prstGeom>
          <a:noFill/>
        </p:spPr>
        <p:txBody>
          <a:bodyPr wrap="square" rtlCol="0">
            <a:spAutoFit/>
          </a:bodyPr>
          <a:lstStyle/>
          <a:p>
            <a:r>
              <a:rPr lang="fr-FR" sz="1050" i="1" dirty="0" err="1"/>
              <a:t>Fresh</a:t>
            </a:r>
            <a:r>
              <a:rPr lang="fr-FR" sz="1050" i="1" dirty="0"/>
              <a:t>! Reset </a:t>
            </a:r>
            <a:r>
              <a:rPr lang="fr-FR" sz="1050" i="1" dirty="0" err="1"/>
              <a:t>age</a:t>
            </a:r>
            <a:r>
              <a:rPr lang="fr-FR" sz="1050" i="1" dirty="0"/>
              <a:t> and </a:t>
            </a:r>
            <a:r>
              <a:rPr lang="fr-FR" sz="1050" i="1" dirty="0" err="1"/>
              <a:t>retruns</a:t>
            </a:r>
            <a:r>
              <a:rPr lang="fr-FR" sz="1050" i="1" dirty="0"/>
              <a:t> </a:t>
            </a:r>
            <a:r>
              <a:rPr lang="fr-FR" sz="1050" i="1" dirty="0" err="1"/>
              <a:t>cached</a:t>
            </a:r>
            <a:r>
              <a:rPr lang="fr-FR" sz="1050" i="1" dirty="0"/>
              <a:t> document.</a:t>
            </a:r>
          </a:p>
        </p:txBody>
      </p:sp>
      <p:sp>
        <p:nvSpPr>
          <p:cNvPr id="95" name="ZoneTexte 94">
            <a:extLst>
              <a:ext uri="{FF2B5EF4-FFF2-40B4-BE49-F238E27FC236}">
                <a16:creationId xmlns:a16="http://schemas.microsoft.com/office/drawing/2014/main" id="{BBCCCA51-A8AD-46D5-97C9-56EC98C76051}"/>
              </a:ext>
            </a:extLst>
          </p:cNvPr>
          <p:cNvSpPr txBox="1"/>
          <p:nvPr/>
        </p:nvSpPr>
        <p:spPr>
          <a:xfrm>
            <a:off x="2999937" y="6007389"/>
            <a:ext cx="2351045" cy="738664"/>
          </a:xfrm>
          <a:prstGeom prst="rect">
            <a:avLst/>
          </a:prstGeom>
          <a:noFill/>
        </p:spPr>
        <p:txBody>
          <a:bodyPr wrap="square" rtlCol="0">
            <a:spAutoFit/>
          </a:bodyPr>
          <a:lstStyle/>
          <a:p>
            <a:r>
              <a:rPr lang="fr-FR" sz="1400" i="1" dirty="0">
                <a:solidFill>
                  <a:schemeClr val="accent1">
                    <a:lumMod val="75000"/>
                  </a:schemeClr>
                </a:solidFill>
              </a:rPr>
              <a:t>HTTP/1.1 200 OK</a:t>
            </a:r>
            <a:br>
              <a:rPr lang="fr-FR" sz="1400" i="1" dirty="0">
                <a:solidFill>
                  <a:schemeClr val="accent1">
                    <a:lumMod val="75000"/>
                  </a:schemeClr>
                </a:solidFill>
              </a:rPr>
            </a:br>
            <a:r>
              <a:rPr lang="fr-FR" sz="1400" i="1" dirty="0">
                <a:solidFill>
                  <a:schemeClr val="accent1">
                    <a:lumMod val="75000"/>
                  </a:schemeClr>
                </a:solidFill>
              </a:rPr>
              <a:t>Cache-Control: max-</a:t>
            </a:r>
            <a:r>
              <a:rPr lang="fr-FR" sz="1400" i="1" dirty="0" err="1">
                <a:solidFill>
                  <a:schemeClr val="accent1">
                    <a:lumMod val="75000"/>
                  </a:schemeClr>
                </a:solidFill>
              </a:rPr>
              <a:t>age</a:t>
            </a:r>
            <a:r>
              <a:rPr lang="fr-FR" sz="1400" i="1" dirty="0">
                <a:solidFill>
                  <a:schemeClr val="accent1">
                    <a:lumMod val="75000"/>
                  </a:schemeClr>
                </a:solidFill>
              </a:rPr>
              <a:t>=100</a:t>
            </a:r>
            <a:br>
              <a:rPr lang="fr-FR" sz="1400" i="1" dirty="0">
                <a:solidFill>
                  <a:schemeClr val="accent1">
                    <a:lumMod val="75000"/>
                  </a:schemeClr>
                </a:solidFill>
              </a:rPr>
            </a:br>
            <a:r>
              <a:rPr lang="fr-FR" sz="1400" i="1" dirty="0">
                <a:solidFill>
                  <a:schemeClr val="accent1">
                    <a:lumMod val="75000"/>
                  </a:schemeClr>
                </a:solidFill>
              </a:rPr>
              <a:t>Age: 0</a:t>
            </a:r>
          </a:p>
        </p:txBody>
      </p:sp>
      <p:sp>
        <p:nvSpPr>
          <p:cNvPr id="96" name="ZoneTexte 95">
            <a:extLst>
              <a:ext uri="{FF2B5EF4-FFF2-40B4-BE49-F238E27FC236}">
                <a16:creationId xmlns:a16="http://schemas.microsoft.com/office/drawing/2014/main" id="{50845894-4A84-4B67-A749-5C3044C9F878}"/>
              </a:ext>
            </a:extLst>
          </p:cNvPr>
          <p:cNvSpPr txBox="1"/>
          <p:nvPr/>
        </p:nvSpPr>
        <p:spPr>
          <a:xfrm>
            <a:off x="2960335" y="5214391"/>
            <a:ext cx="2816723" cy="307777"/>
          </a:xfrm>
          <a:prstGeom prst="rect">
            <a:avLst/>
          </a:prstGeom>
          <a:noFill/>
        </p:spPr>
        <p:txBody>
          <a:bodyPr wrap="square" rtlCol="0">
            <a:spAutoFit/>
          </a:bodyPr>
          <a:lstStyle/>
          <a:p>
            <a:r>
              <a:rPr lang="fr-FR" sz="1400" i="1" dirty="0">
                <a:solidFill>
                  <a:schemeClr val="accent1">
                    <a:lumMod val="75000"/>
                  </a:schemeClr>
                </a:solidFill>
              </a:rPr>
              <a:t>GET http://monapi/doc  HTTP/1.1</a:t>
            </a:r>
          </a:p>
        </p:txBody>
      </p:sp>
      <p:sp>
        <p:nvSpPr>
          <p:cNvPr id="97" name="ZoneTexte 96">
            <a:extLst>
              <a:ext uri="{FF2B5EF4-FFF2-40B4-BE49-F238E27FC236}">
                <a16:creationId xmlns:a16="http://schemas.microsoft.com/office/drawing/2014/main" id="{2175FF44-6B56-4BF7-B337-7F0E312EE80C}"/>
              </a:ext>
            </a:extLst>
          </p:cNvPr>
          <p:cNvSpPr txBox="1"/>
          <p:nvPr/>
        </p:nvSpPr>
        <p:spPr>
          <a:xfrm>
            <a:off x="298712" y="2607359"/>
            <a:ext cx="2545787" cy="584775"/>
          </a:xfrm>
          <a:prstGeom prst="rect">
            <a:avLst/>
          </a:prstGeom>
          <a:noFill/>
        </p:spPr>
        <p:txBody>
          <a:bodyPr wrap="square" rtlCol="0">
            <a:spAutoFit/>
          </a:bodyPr>
          <a:lstStyle/>
          <a:p>
            <a:r>
              <a:rPr lang="fr-FR" sz="1600" dirty="0">
                <a:solidFill>
                  <a:srgbClr val="00B050"/>
                </a:solidFill>
              </a:rPr>
              <a:t>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8" name="ZoneTexte 97">
            <a:extLst>
              <a:ext uri="{FF2B5EF4-FFF2-40B4-BE49-F238E27FC236}">
                <a16:creationId xmlns:a16="http://schemas.microsoft.com/office/drawing/2014/main" id="{8133C488-B9FF-4A45-85BE-960DA27E46DE}"/>
              </a:ext>
            </a:extLst>
          </p:cNvPr>
          <p:cNvSpPr txBox="1"/>
          <p:nvPr/>
        </p:nvSpPr>
        <p:spPr>
          <a:xfrm>
            <a:off x="354006" y="4861197"/>
            <a:ext cx="2571452" cy="584775"/>
          </a:xfrm>
          <a:prstGeom prst="rect">
            <a:avLst/>
          </a:prstGeom>
          <a:noFill/>
        </p:spPr>
        <p:txBody>
          <a:bodyPr wrap="square" rtlCol="0">
            <a:spAutoFit/>
          </a:bodyPr>
          <a:lstStyle/>
          <a:p>
            <a:r>
              <a:rPr lang="fr-FR" sz="1600" dirty="0">
                <a:solidFill>
                  <a:srgbClr val="00B050"/>
                </a:solidFill>
              </a:rPr>
              <a:t>110 seconds </a:t>
            </a:r>
            <a:r>
              <a:rPr lang="fr-FR" sz="1600" dirty="0" err="1">
                <a:solidFill>
                  <a:srgbClr val="00B050"/>
                </a:solidFill>
              </a:rPr>
              <a:t>later</a:t>
            </a:r>
            <a:endParaRPr lang="fr-FR" sz="1600" dirty="0">
              <a:solidFill>
                <a:srgbClr val="00B050"/>
              </a:solidFill>
            </a:endParaRPr>
          </a:p>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sp>
        <p:nvSpPr>
          <p:cNvPr id="99" name="ZoneTexte 98">
            <a:extLst>
              <a:ext uri="{FF2B5EF4-FFF2-40B4-BE49-F238E27FC236}">
                <a16:creationId xmlns:a16="http://schemas.microsoft.com/office/drawing/2014/main" id="{B5DA64BC-29D9-41D6-B23C-4FBA27471BB9}"/>
              </a:ext>
            </a:extLst>
          </p:cNvPr>
          <p:cNvSpPr txBox="1"/>
          <p:nvPr/>
        </p:nvSpPr>
        <p:spPr>
          <a:xfrm>
            <a:off x="310180" y="830128"/>
            <a:ext cx="2545792" cy="338554"/>
          </a:xfrm>
          <a:prstGeom prst="rect">
            <a:avLst/>
          </a:prstGeom>
          <a:noFill/>
        </p:spPr>
        <p:txBody>
          <a:bodyPr wrap="square" rtlCol="0">
            <a:spAutoFit/>
          </a:bodyPr>
          <a:lstStyle/>
          <a:p>
            <a:r>
              <a:rPr lang="fr-FR" sz="1600" i="1" dirty="0">
                <a:solidFill>
                  <a:schemeClr val="accent2">
                    <a:lumMod val="75000"/>
                  </a:schemeClr>
                </a:solidFill>
              </a:rPr>
              <a:t>The document </a:t>
            </a:r>
            <a:r>
              <a:rPr lang="fr-FR" sz="1600" i="1" dirty="0" err="1">
                <a:solidFill>
                  <a:schemeClr val="accent2">
                    <a:lumMod val="75000"/>
                  </a:schemeClr>
                </a:solidFill>
              </a:rPr>
              <a:t>is</a:t>
            </a:r>
            <a:r>
              <a:rPr lang="fr-FR" sz="1600" i="1" dirty="0">
                <a:solidFill>
                  <a:schemeClr val="accent2">
                    <a:lumMod val="75000"/>
                  </a:schemeClr>
                </a:solidFill>
              </a:rPr>
              <a:t> </a:t>
            </a:r>
            <a:r>
              <a:rPr lang="fr-FR" sz="1600" i="1" dirty="0" err="1">
                <a:solidFill>
                  <a:schemeClr val="accent2">
                    <a:lumMod val="75000"/>
                  </a:schemeClr>
                </a:solidFill>
              </a:rPr>
              <a:t>requested</a:t>
            </a:r>
            <a:endParaRPr lang="fr-FR" sz="1600" i="1" dirty="0">
              <a:solidFill>
                <a:schemeClr val="accent2">
                  <a:lumMod val="75000"/>
                </a:schemeClr>
              </a:solidFill>
            </a:endParaRPr>
          </a:p>
        </p:txBody>
      </p:sp>
      <p:cxnSp>
        <p:nvCxnSpPr>
          <p:cNvPr id="113" name="Connecteur droit 112">
            <a:extLst>
              <a:ext uri="{FF2B5EF4-FFF2-40B4-BE49-F238E27FC236}">
                <a16:creationId xmlns:a16="http://schemas.microsoft.com/office/drawing/2014/main" id="{1E1DF348-1DE4-4C77-953C-3C06ACB26750}"/>
              </a:ext>
            </a:extLst>
          </p:cNvPr>
          <p:cNvCxnSpPr>
            <a:cxnSpLocks/>
          </p:cNvCxnSpPr>
          <p:nvPr/>
        </p:nvCxnSpPr>
        <p:spPr>
          <a:xfrm flipH="1">
            <a:off x="2998618" y="981876"/>
            <a:ext cx="3203590" cy="0"/>
          </a:xfrm>
          <a:prstGeom prst="line">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CEEFE3BB-B1E4-472E-BE14-55A5FE074848}"/>
              </a:ext>
            </a:extLst>
          </p:cNvPr>
          <p:cNvSpPr/>
          <p:nvPr/>
        </p:nvSpPr>
        <p:spPr>
          <a:xfrm>
            <a:off x="8660027" y="6604084"/>
            <a:ext cx="3600665" cy="253916"/>
          </a:xfrm>
          <a:prstGeom prst="rect">
            <a:avLst/>
          </a:prstGeom>
        </p:spPr>
        <p:txBody>
          <a:bodyPr wrap="none">
            <a:spAutoFit/>
          </a:bodyPr>
          <a:lstStyle/>
          <a:p>
            <a:pPr algn="ctr"/>
            <a:r>
              <a:rPr lang="fr-FR" sz="1050" dirty="0">
                <a:hlinkClick r:id="rId3"/>
              </a:rPr>
              <a:t>https://developer.mozilla.org/en-US/docs/Web/HTTP/Caching</a:t>
            </a:r>
            <a:endParaRPr lang="fr-FR" sz="1050" dirty="0"/>
          </a:p>
        </p:txBody>
      </p:sp>
      <p:pic>
        <p:nvPicPr>
          <p:cNvPr id="50" name="Image 49">
            <a:extLst>
              <a:ext uri="{FF2B5EF4-FFF2-40B4-BE49-F238E27FC236}">
                <a16:creationId xmlns:a16="http://schemas.microsoft.com/office/drawing/2014/main" id="{93AE333B-5FF7-4D89-A982-74F6CA0BC875}"/>
              </a:ext>
            </a:extLst>
          </p:cNvPr>
          <p:cNvPicPr>
            <a:picLocks noChangeAspect="1"/>
          </p:cNvPicPr>
          <p:nvPr/>
        </p:nvPicPr>
        <p:blipFill rotWithShape="1">
          <a:blip r:embed="rId4">
            <a:extLst>
              <a:ext uri="{28A0092B-C50C-407E-A947-70E740481C1C}">
                <a14:useLocalDpi xmlns:a14="http://schemas.microsoft.com/office/drawing/2010/main" val="0"/>
              </a:ext>
            </a:extLst>
          </a:blip>
          <a:srcRect l="1396" t="2684" r="10628" b="9340"/>
          <a:stretch/>
        </p:blipFill>
        <p:spPr>
          <a:xfrm rot="16200000">
            <a:off x="1931976" y="76167"/>
            <a:ext cx="584775" cy="438583"/>
          </a:xfrm>
          <a:prstGeom prst="rect">
            <a:avLst/>
          </a:prstGeom>
        </p:spPr>
      </p:pic>
      <p:pic>
        <p:nvPicPr>
          <p:cNvPr id="52" name="Image 51">
            <a:extLst>
              <a:ext uri="{FF2B5EF4-FFF2-40B4-BE49-F238E27FC236}">
                <a16:creationId xmlns:a16="http://schemas.microsoft.com/office/drawing/2014/main" id="{86535F9F-6330-49FD-8AB8-9B35B7E69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249" y="4311359"/>
            <a:ext cx="438581" cy="584775"/>
          </a:xfrm>
          <a:prstGeom prst="rect">
            <a:avLst/>
          </a:prstGeom>
        </p:spPr>
      </p:pic>
      <p:pic>
        <p:nvPicPr>
          <p:cNvPr id="3" name="Image 2">
            <a:extLst>
              <a:ext uri="{FF2B5EF4-FFF2-40B4-BE49-F238E27FC236}">
                <a16:creationId xmlns:a16="http://schemas.microsoft.com/office/drawing/2014/main" id="{ADCD8677-4597-4968-A314-B63E7D9A9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71428" y="2117259"/>
            <a:ext cx="438583" cy="584777"/>
          </a:xfrm>
          <a:prstGeom prst="rect">
            <a:avLst/>
          </a:prstGeom>
        </p:spPr>
      </p:pic>
    </p:spTree>
    <p:extLst>
      <p:ext uri="{BB962C8B-B14F-4D97-AF65-F5344CB8AC3E}">
        <p14:creationId xmlns:p14="http://schemas.microsoft.com/office/powerpoint/2010/main" val="35158919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Niveau 3 : Les liens hypermédia (HATEOAS)</a:t>
            </a:r>
          </a:p>
        </p:txBody>
      </p:sp>
      <p:sp>
        <p:nvSpPr>
          <p:cNvPr id="3" name="Espace réservé du contenu 2"/>
          <p:cNvSpPr>
            <a:spLocks noGrp="1"/>
          </p:cNvSpPr>
          <p:nvPr>
            <p:ph idx="1"/>
          </p:nvPr>
        </p:nvSpPr>
        <p:spPr>
          <a:xfrm>
            <a:off x="383458" y="1468619"/>
            <a:ext cx="11560892" cy="4637213"/>
          </a:xfrm>
        </p:spPr>
        <p:txBody>
          <a:bodyPr>
            <a:normAutofit fontScale="92500" lnSpcReduction="10000"/>
          </a:bodyPr>
          <a:lstStyle/>
          <a:p>
            <a:pPr marL="0" indent="0">
              <a:buNone/>
            </a:pPr>
            <a:r>
              <a:rPr lang="fr-FR" sz="3600" dirty="0"/>
              <a:t>Il existe actuellement plusieurs formats standardisés ou non :</a:t>
            </a:r>
          </a:p>
          <a:p>
            <a:pPr lvl="1"/>
            <a:r>
              <a:rPr lang="fr-FR" sz="3200" dirty="0"/>
              <a:t>HAL </a:t>
            </a:r>
            <a:r>
              <a:rPr lang="fr-FR" sz="3200" dirty="0">
                <a:hlinkClick r:id="rId2"/>
              </a:rPr>
              <a:t>http://stateless.co/hal_specification.html</a:t>
            </a:r>
            <a:endParaRPr lang="fr-FR" sz="3200" dirty="0"/>
          </a:p>
          <a:p>
            <a:pPr lvl="1"/>
            <a:r>
              <a:rPr lang="fr-FR" sz="3200" dirty="0"/>
              <a:t>JSON:API </a:t>
            </a:r>
            <a:r>
              <a:rPr lang="fr-FR" sz="3200" dirty="0">
                <a:hlinkClick r:id="rId3"/>
              </a:rPr>
              <a:t>http://jsonapi.org</a:t>
            </a:r>
            <a:endParaRPr lang="fr-FR" sz="3200" dirty="0"/>
          </a:p>
          <a:p>
            <a:pPr lvl="1"/>
            <a:r>
              <a:rPr lang="fr-FR" sz="3200" dirty="0"/>
              <a:t>JSON-LD </a:t>
            </a:r>
            <a:r>
              <a:rPr lang="fr-FR" sz="3200" dirty="0">
                <a:hlinkClick r:id="rId4"/>
              </a:rPr>
              <a:t>http://json-ld.org</a:t>
            </a:r>
            <a:r>
              <a:rPr lang="fr-FR" sz="3200" dirty="0"/>
              <a:t> (</a:t>
            </a:r>
            <a:r>
              <a:rPr lang="fr-FR" sz="3200" dirty="0">
                <a:hlinkClick r:id="rId5"/>
              </a:rPr>
              <a:t>https://www.w3.org/TR/json-ld/</a:t>
            </a:r>
            <a:r>
              <a:rPr lang="fr-FR" sz="3200" dirty="0"/>
              <a:t>) &amp; </a:t>
            </a:r>
            <a:r>
              <a:rPr lang="fr-FR" dirty="0"/>
              <a:t>HYDRA </a:t>
            </a:r>
            <a:r>
              <a:rPr lang="fr-FR" sz="2800" dirty="0">
                <a:hlinkClick r:id="rId6"/>
              </a:rPr>
              <a:t>http://www.hydra-cg.com</a:t>
            </a:r>
            <a:endParaRPr lang="fr-FR" sz="2800" dirty="0"/>
          </a:p>
          <a:p>
            <a:pPr lvl="1"/>
            <a:r>
              <a:rPr lang="fr-FR" sz="3200" dirty="0"/>
              <a:t>Custom: comme GitHub, inventer son propre format</a:t>
            </a:r>
          </a:p>
          <a:p>
            <a:pPr lvl="2"/>
            <a:r>
              <a:rPr lang="fr-FR" sz="2800" dirty="0">
                <a:hlinkClick r:id="rId7"/>
              </a:rPr>
              <a:t>https://api.github.com</a:t>
            </a:r>
            <a:endParaRPr lang="fr-FR" sz="2800" dirty="0"/>
          </a:p>
          <a:p>
            <a:pPr lvl="1"/>
            <a:r>
              <a:rPr lang="fr-FR" sz="3200" dirty="0" err="1"/>
              <a:t>Collection+JSON</a:t>
            </a:r>
            <a:endParaRPr lang="fr-FR" sz="3200" dirty="0"/>
          </a:p>
          <a:p>
            <a:pPr lvl="1"/>
            <a:r>
              <a:rPr lang="fr-FR" sz="3200" dirty="0"/>
              <a:t>SIREN</a:t>
            </a:r>
          </a:p>
          <a:p>
            <a:pPr lvl="2"/>
            <a:endParaRPr lang="fr-FR" sz="2800" dirty="0"/>
          </a:p>
          <a:p>
            <a:pPr lvl="1"/>
            <a:r>
              <a:rPr lang="fr-FR" sz="3200" dirty="0"/>
              <a:t>Etc.</a:t>
            </a:r>
          </a:p>
          <a:p>
            <a:endParaRPr lang="fr-FR" sz="3600" dirty="0"/>
          </a:p>
        </p:txBody>
      </p:sp>
      <p:sp>
        <p:nvSpPr>
          <p:cNvPr id="5" name="Rectangle 4">
            <a:extLst>
              <a:ext uri="{FF2B5EF4-FFF2-40B4-BE49-F238E27FC236}">
                <a16:creationId xmlns:a16="http://schemas.microsoft.com/office/drawing/2014/main" id="{FF6C3F79-729F-4525-B15A-F072AD2483F0}"/>
              </a:ext>
            </a:extLst>
          </p:cNvPr>
          <p:cNvSpPr/>
          <p:nvPr/>
        </p:nvSpPr>
        <p:spPr>
          <a:xfrm>
            <a:off x="383458" y="6345612"/>
            <a:ext cx="7561007" cy="369332"/>
          </a:xfrm>
          <a:prstGeom prst="rect">
            <a:avLst/>
          </a:prstGeom>
        </p:spPr>
        <p:txBody>
          <a:bodyPr wrap="square">
            <a:spAutoFit/>
          </a:bodyPr>
          <a:lstStyle/>
          <a:p>
            <a:r>
              <a:rPr lang="fr-FR" dirty="0">
                <a:hlinkClick r:id="rId8"/>
              </a:rPr>
              <a:t>https://sookocheff.com/post/api/on-choosing-a-hypermedia-format/</a:t>
            </a:r>
            <a:endParaRPr lang="fr-FR" dirty="0"/>
          </a:p>
        </p:txBody>
      </p:sp>
    </p:spTree>
    <p:extLst>
      <p:ext uri="{BB962C8B-B14F-4D97-AF65-F5344CB8AC3E}">
        <p14:creationId xmlns:p14="http://schemas.microsoft.com/office/powerpoint/2010/main" val="33492851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57195</TotalTime>
  <Words>6314</Words>
  <Application>Microsoft Office PowerPoint</Application>
  <PresentationFormat>Grand écran</PresentationFormat>
  <Paragraphs>1367</Paragraphs>
  <Slides>125</Slides>
  <Notes>16</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125</vt:i4>
      </vt:variant>
    </vt:vector>
  </HeadingPairs>
  <TitlesOfParts>
    <vt:vector size="139" baseType="lpstr">
      <vt:lpstr>Angsana New</vt:lpstr>
      <vt:lpstr>Arial</vt:lpstr>
      <vt:lpstr>Calibri</vt:lpstr>
      <vt:lpstr>Calibri Light</vt:lpstr>
      <vt:lpstr>Consolas</vt:lpstr>
      <vt:lpstr>Helvetica</vt:lpstr>
      <vt:lpstr>interval</vt:lpstr>
      <vt:lpstr>Lato</vt:lpstr>
      <vt:lpstr>Merriweather</vt:lpstr>
      <vt:lpstr>Open Sans</vt:lpstr>
      <vt:lpstr>Roboto</vt:lpstr>
      <vt:lpstr>Segoe UI</vt:lpstr>
      <vt:lpstr>Wingdings</vt:lpstr>
      <vt:lpstr>Thème Office</vt:lpstr>
      <vt:lpstr>Comment concevoir une API RESTful ? </vt:lpstr>
      <vt:lpstr>Présentation</vt:lpstr>
      <vt:lpstr>Comment concevoir une API RESTful ? </vt:lpstr>
      <vt:lpstr>Les services REST Introduction</vt:lpstr>
      <vt:lpstr>Présentation PowerPoint</vt:lpstr>
      <vt:lpstr>Les applications/besoins d’aujourd’hui</vt:lpstr>
      <vt:lpstr>Type de clients des API</vt:lpstr>
      <vt:lpstr>Client-Serveur: illustration</vt:lpstr>
      <vt:lpstr>Proxy</vt:lpstr>
      <vt:lpstr>Load balancer</vt:lpstr>
      <vt:lpstr>Mise à jour a chaud 1</vt:lpstr>
      <vt:lpstr>Mise à jour a chaud 2</vt:lpstr>
      <vt:lpstr>Mise à jour a chaud 3</vt:lpstr>
      <vt:lpstr>Mise à jour a chaud 4</vt:lpstr>
      <vt:lpstr>Mise à jour a chaud 5</vt:lpstr>
      <vt:lpstr>Mise à jour a chaud 6</vt:lpstr>
      <vt:lpstr>Mise à jour a chaud 7</vt:lpstr>
      <vt:lpstr>Architecture micro-services</vt:lpstr>
      <vt:lpstr>Les services REST (REpresentational State Transfer)</vt:lpstr>
      <vt:lpstr>REST (REpresentational State Transfer)</vt:lpstr>
      <vt:lpstr>REST (REpresentational State Transfer)</vt:lpstr>
      <vt:lpstr>REST (REpresentational State Transfer)</vt:lpstr>
      <vt:lpstr>REST : Contrainte numéro 1/6</vt:lpstr>
      <vt:lpstr>REST : Contrainte numéro 2/6</vt:lpstr>
      <vt:lpstr>REST : Contrainte numéro 3/6</vt:lpstr>
      <vt:lpstr>REST : Contrainte numéro 4/6</vt:lpstr>
      <vt:lpstr>REST : Contrainte numéro 5/6</vt:lpstr>
      <vt:lpstr>Architecture monolithe</vt:lpstr>
      <vt:lpstr>Architecture micro-services</vt:lpstr>
      <vt:lpstr>Architecture micro-services</vt:lpstr>
      <vt:lpstr>REST : Contrainte numéro 6/6</vt:lpstr>
      <vt:lpstr>REST HTTP et bonne pratique </vt:lpstr>
      <vt:lpstr>HTTP Header « Content-Type »</vt:lpstr>
      <vt:lpstr>HTTP Header « Accept »</vt:lpstr>
      <vt:lpstr>Codes de retour HTTP</vt:lpstr>
      <vt:lpstr>Présentation PowerPoint</vt:lpstr>
      <vt:lpstr>Les verbes/méthodes HTTP 1.1</vt:lpstr>
      <vt:lpstr>Présentation PowerPoint</vt:lpstr>
      <vt:lpstr>Méthodes HTTP : idempotence</vt:lpstr>
      <vt:lpstr>Méthodes HTTP : idempotence</vt:lpstr>
      <vt:lpstr>Méthodes HTTP : idempotence</vt:lpstr>
      <vt:lpstr>GET and QueryString for filtering</vt:lpstr>
      <vt:lpstr>Get and return type</vt:lpstr>
      <vt:lpstr>POST or PUT ?</vt:lpstr>
      <vt:lpstr>POST for specifics cases</vt:lpstr>
      <vt:lpstr>Comment uploader une image, vidéo?</vt:lpstr>
      <vt:lpstr>PATCH permet une mise à jour partielle des données</vt:lpstr>
      <vt:lpstr>PATCH standard JSON Patch</vt:lpstr>
      <vt:lpstr>Modéliser vos API sous forme de catalogue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Modéliser vos API en domaine fonctionnelle</vt:lpstr>
      <vt:lpstr>Présentation PowerPoint</vt:lpstr>
      <vt:lpstr>Question que tout le monde se pose sur le nommage</vt:lpstr>
      <vt:lpstr>Nommage</vt:lpstr>
      <vt:lpstr>Nommage</vt:lpstr>
      <vt:lpstr>Versionning</vt:lpstr>
      <vt:lpstr>Cache</vt:lpstr>
      <vt:lpstr>Different kinds of caches HTTP/1.1</vt:lpstr>
      <vt:lpstr>Different kinds of caches HTTP/1.1</vt:lpstr>
      <vt:lpstr>Different kinds of caches HTTP/1.1</vt:lpstr>
      <vt:lpstr>Different kinds of caches HTTP/1.1</vt:lpstr>
      <vt:lpstr>REST cache HTTP/1.1</vt:lpstr>
      <vt:lpstr>Présentation PowerPoint</vt:lpstr>
      <vt:lpstr>Présentation PowerPoint</vt:lpstr>
      <vt:lpstr>Présentation PowerPoint</vt:lpstr>
      <vt:lpstr>REST cache HTTP/1.1</vt:lpstr>
      <vt:lpstr>REST cache HTTP/1.1</vt:lpstr>
      <vt:lpstr>REST cache HTTP/1.1</vt:lpstr>
      <vt:lpstr>REST cache HTTP/1.1 : Assets static</vt:lpstr>
      <vt:lpstr>RESTful</vt:lpstr>
      <vt:lpstr>Présentation PowerPoint</vt:lpstr>
      <vt:lpstr>Le modèle de maturité de Leonard Richardson</vt:lpstr>
      <vt:lpstr>Niveau 3 : Les liens hypermédia (HATEOAS)</vt:lpstr>
      <vt:lpstr>Niveau 3 : Les liens hypermédia (HATEOAS)</vt:lpstr>
      <vt:lpstr>Le plus adapté aux besoins : Open API</vt:lpstr>
      <vt:lpstr>One more thing !</vt:lpstr>
      <vt:lpstr>HTTP2</vt:lpstr>
      <vt:lpstr>Quel technologie choisir ?</vt:lpstr>
      <vt:lpstr>Quel technologie choisir ?</vt:lpstr>
      <vt:lpstr>Conclusion</vt:lpstr>
      <vt:lpstr>Merci  Questions ? </vt:lpstr>
      <vt:lpstr>Déroulement du cours sur les Services Web</vt:lpstr>
      <vt:lpstr>REST comparer à SOAP</vt:lpstr>
      <vt:lpstr>Comparaison</vt:lpstr>
      <vt:lpstr>Présentation PowerPoint</vt:lpstr>
      <vt:lpstr>Niveau 3 : Les liens hypermédia (HATEOAS)</vt:lpstr>
      <vt:lpstr>HATEOAS: HAL</vt:lpstr>
      <vt:lpstr>HATEOAS: HAL</vt:lpstr>
      <vt:lpstr>HATEOAS: JSON-API</vt:lpstr>
      <vt:lpstr>Références</vt:lpstr>
      <vt:lpstr>Relation entre l'URL et les méthodes HTTP</vt:lpstr>
      <vt:lpstr>Présentation PowerPoint</vt:lpstr>
      <vt:lpstr>Déroulement du cours</vt:lpstr>
      <vt:lpstr>Les applications/besoins d’aujourd’hui</vt:lpstr>
      <vt:lpstr>Proxy</vt:lpstr>
      <vt:lpstr>Architecture micro-services</vt:lpstr>
      <vt:lpstr>REST comparer à SOAP</vt:lpstr>
      <vt:lpstr>GET précisions</vt:lpstr>
      <vt:lpstr>REST cache HTTP/1.1</vt:lpstr>
      <vt:lpstr>REST cache HTTP/1.1</vt:lpstr>
      <vt:lpstr>REST cache HTTP/1.1</vt:lpstr>
      <vt:lpstr>Architecture micro-services</vt:lpstr>
      <vt:lpstr>Présentation PowerPoint</vt:lpstr>
      <vt:lpstr>Proxy</vt:lpstr>
      <vt:lpstr>REST cache HTTP/1.1</vt:lpstr>
      <vt:lpstr>Modéliser vos API en domaine fonctionnelle</vt:lpstr>
      <vt:lpstr>Les applications/besoins d’aujourd’hui</vt:lpstr>
      <vt:lpstr>Les applications/besoins d’aujourd’hui</vt:lpstr>
      <vt:lpstr>Different kinds of caches HTTP/1.1</vt:lpstr>
      <vt:lpstr>REST: Difficile à modéliser</vt:lpstr>
      <vt:lpstr>Présentation PowerPoint</vt:lpstr>
      <vt:lpstr>Déroulement du cours sur les Services Web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dc:title>
  <dc:creator>Guillaume Chervet</dc:creator>
  <cp:lastModifiedBy>CHERVET Guillaume</cp:lastModifiedBy>
  <cp:revision>891</cp:revision>
  <cp:lastPrinted>2017-05-21T13:26:06Z</cp:lastPrinted>
  <dcterms:created xsi:type="dcterms:W3CDTF">2017-03-15T18:15:39Z</dcterms:created>
  <dcterms:modified xsi:type="dcterms:W3CDTF">2019-04-04T16:39:02Z</dcterms:modified>
</cp:coreProperties>
</file>